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3"/>
  </p:notesMasterIdLst>
  <p:handoutMasterIdLst>
    <p:handoutMasterId r:id="rId144"/>
  </p:handoutMasterIdLst>
  <p:sldIdLst>
    <p:sldId id="1452" r:id="rId2"/>
    <p:sldId id="1453" r:id="rId3"/>
    <p:sldId id="1454" r:id="rId4"/>
    <p:sldId id="1455" r:id="rId5"/>
    <p:sldId id="1456" r:id="rId6"/>
    <p:sldId id="1457" r:id="rId7"/>
    <p:sldId id="1458" r:id="rId8"/>
    <p:sldId id="1459" r:id="rId9"/>
    <p:sldId id="1460" r:id="rId10"/>
    <p:sldId id="1461" r:id="rId11"/>
    <p:sldId id="1462" r:id="rId12"/>
    <p:sldId id="1463" r:id="rId13"/>
    <p:sldId id="1464" r:id="rId14"/>
    <p:sldId id="1465" r:id="rId15"/>
    <p:sldId id="1466" r:id="rId16"/>
    <p:sldId id="1467" r:id="rId17"/>
    <p:sldId id="1706" r:id="rId18"/>
    <p:sldId id="1707" r:id="rId19"/>
    <p:sldId id="1468" r:id="rId20"/>
    <p:sldId id="1469" r:id="rId21"/>
    <p:sldId id="1470" r:id="rId22"/>
    <p:sldId id="1471" r:id="rId23"/>
    <p:sldId id="1472" r:id="rId24"/>
    <p:sldId id="1473" r:id="rId25"/>
    <p:sldId id="1474" r:id="rId26"/>
    <p:sldId id="1475" r:id="rId27"/>
    <p:sldId id="1476" r:id="rId28"/>
    <p:sldId id="1477" r:id="rId29"/>
    <p:sldId id="1478" r:id="rId30"/>
    <p:sldId id="1479" r:id="rId31"/>
    <p:sldId id="1480" r:id="rId32"/>
    <p:sldId id="1481" r:id="rId33"/>
    <p:sldId id="1482" r:id="rId34"/>
    <p:sldId id="1483" r:id="rId35"/>
    <p:sldId id="1484" r:id="rId36"/>
    <p:sldId id="1485" r:id="rId37"/>
    <p:sldId id="1486" r:id="rId38"/>
    <p:sldId id="1487" r:id="rId39"/>
    <p:sldId id="1488" r:id="rId40"/>
    <p:sldId id="1489" r:id="rId41"/>
    <p:sldId id="1490" r:id="rId42"/>
    <p:sldId id="1491" r:id="rId43"/>
    <p:sldId id="1492" r:id="rId44"/>
    <p:sldId id="1493" r:id="rId45"/>
    <p:sldId id="1494" r:id="rId46"/>
    <p:sldId id="1495" r:id="rId47"/>
    <p:sldId id="1496" r:id="rId48"/>
    <p:sldId id="1497" r:id="rId49"/>
    <p:sldId id="1498" r:id="rId50"/>
    <p:sldId id="1499" r:id="rId51"/>
    <p:sldId id="1500" r:id="rId52"/>
    <p:sldId id="1501" r:id="rId53"/>
    <p:sldId id="1502" r:id="rId54"/>
    <p:sldId id="1503" r:id="rId55"/>
    <p:sldId id="1504" r:id="rId56"/>
    <p:sldId id="1505" r:id="rId57"/>
    <p:sldId id="1506" r:id="rId58"/>
    <p:sldId id="1507" r:id="rId59"/>
    <p:sldId id="1508" r:id="rId60"/>
    <p:sldId id="1509" r:id="rId61"/>
    <p:sldId id="1510" r:id="rId62"/>
    <p:sldId id="1511" r:id="rId63"/>
    <p:sldId id="1512" r:id="rId64"/>
    <p:sldId id="1513" r:id="rId65"/>
    <p:sldId id="1514" r:id="rId66"/>
    <p:sldId id="1515" r:id="rId67"/>
    <p:sldId id="1516" r:id="rId68"/>
    <p:sldId id="1517" r:id="rId69"/>
    <p:sldId id="1518" r:id="rId70"/>
    <p:sldId id="1519" r:id="rId71"/>
    <p:sldId id="1520" r:id="rId72"/>
    <p:sldId id="1521" r:id="rId73"/>
    <p:sldId id="1522" r:id="rId74"/>
    <p:sldId id="1523" r:id="rId75"/>
    <p:sldId id="1524" r:id="rId76"/>
    <p:sldId id="1525" r:id="rId77"/>
    <p:sldId id="1526" r:id="rId78"/>
    <p:sldId id="1527" r:id="rId79"/>
    <p:sldId id="1528" r:id="rId80"/>
    <p:sldId id="1529" r:id="rId81"/>
    <p:sldId id="1530" r:id="rId82"/>
    <p:sldId id="1531" r:id="rId83"/>
    <p:sldId id="1532" r:id="rId84"/>
    <p:sldId id="1533" r:id="rId85"/>
    <p:sldId id="1534" r:id="rId86"/>
    <p:sldId id="1535" r:id="rId87"/>
    <p:sldId id="1536" r:id="rId88"/>
    <p:sldId id="1537" r:id="rId89"/>
    <p:sldId id="1538" r:id="rId90"/>
    <p:sldId id="1539" r:id="rId91"/>
    <p:sldId id="1540" r:id="rId92"/>
    <p:sldId id="1541" r:id="rId93"/>
    <p:sldId id="1542" r:id="rId94"/>
    <p:sldId id="1543" r:id="rId95"/>
    <p:sldId id="1544" r:id="rId96"/>
    <p:sldId id="1545" r:id="rId97"/>
    <p:sldId id="1546" r:id="rId98"/>
    <p:sldId id="1547" r:id="rId99"/>
    <p:sldId id="1548" r:id="rId100"/>
    <p:sldId id="1549" r:id="rId101"/>
    <p:sldId id="1550" r:id="rId102"/>
    <p:sldId id="1551" r:id="rId103"/>
    <p:sldId id="1552" r:id="rId104"/>
    <p:sldId id="1553" r:id="rId105"/>
    <p:sldId id="1554" r:id="rId106"/>
    <p:sldId id="1555" r:id="rId107"/>
    <p:sldId id="1556" r:id="rId108"/>
    <p:sldId id="1557" r:id="rId109"/>
    <p:sldId id="1558" r:id="rId110"/>
    <p:sldId id="1559" r:id="rId111"/>
    <p:sldId id="1560" r:id="rId112"/>
    <p:sldId id="1561" r:id="rId113"/>
    <p:sldId id="1562" r:id="rId114"/>
    <p:sldId id="1563" r:id="rId115"/>
    <p:sldId id="1564" r:id="rId116"/>
    <p:sldId id="1565" r:id="rId117"/>
    <p:sldId id="1566" r:id="rId118"/>
    <p:sldId id="1567" r:id="rId119"/>
    <p:sldId id="1568" r:id="rId120"/>
    <p:sldId id="1569" r:id="rId121"/>
    <p:sldId id="1570" r:id="rId122"/>
    <p:sldId id="1571" r:id="rId123"/>
    <p:sldId id="1572" r:id="rId124"/>
    <p:sldId id="1573" r:id="rId125"/>
    <p:sldId id="1574" r:id="rId126"/>
    <p:sldId id="1575" r:id="rId127"/>
    <p:sldId id="1576" r:id="rId128"/>
    <p:sldId id="1577" r:id="rId129"/>
    <p:sldId id="1578" r:id="rId130"/>
    <p:sldId id="1579" r:id="rId131"/>
    <p:sldId id="1580" r:id="rId132"/>
    <p:sldId id="1581" r:id="rId133"/>
    <p:sldId id="1582" r:id="rId134"/>
    <p:sldId id="1583" r:id="rId135"/>
    <p:sldId id="1584" r:id="rId136"/>
    <p:sldId id="1585" r:id="rId137"/>
    <p:sldId id="1586" r:id="rId138"/>
    <p:sldId id="1587" r:id="rId139"/>
    <p:sldId id="1588" r:id="rId140"/>
    <p:sldId id="1589" r:id="rId141"/>
    <p:sldId id="1590" r:id="rId142"/>
  </p:sldIdLst>
  <p:sldSz cx="12192000" cy="6858000"/>
  <p:notesSz cx="6797675"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5105" autoAdjust="0"/>
  </p:normalViewPr>
  <p:slideViewPr>
    <p:cSldViewPr snapToGrid="0">
      <p:cViewPr varScale="1">
        <p:scale>
          <a:sx n="114" d="100"/>
          <a:sy n="114" d="100"/>
        </p:scale>
        <p:origin x="-342" y="-4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40F1FFF7-2BA0-475E-BFE7-C3F82A9A6946}" type="datetimeFigureOut">
              <a:rPr lang="en-GB" smtClean="0"/>
              <a:t>15/11/2023</a:t>
            </a:fld>
            <a:endParaRPr lang="en-GB"/>
          </a:p>
        </p:txBody>
      </p:sp>
      <p:sp>
        <p:nvSpPr>
          <p:cNvPr id="4" name="页脚占位符 3"/>
          <p:cNvSpPr>
            <a:spLocks noGrp="1"/>
          </p:cNvSpPr>
          <p:nvPr>
            <p:ph type="ftr" sz="quarter" idx="2"/>
          </p:nvPr>
        </p:nvSpPr>
        <p:spPr>
          <a:xfrm>
            <a:off x="0" y="9431338"/>
            <a:ext cx="2946400" cy="498475"/>
          </a:xfrm>
          <a:prstGeom prst="rect">
            <a:avLst/>
          </a:prstGeom>
        </p:spPr>
        <p:txBody>
          <a:bodyPr vert="horz" lIns="91440" tIns="45720" rIns="91440" bIns="45720" rtlCol="0" anchor="b"/>
          <a:lstStyle>
            <a:lvl1pPr algn="l">
              <a:defRPr sz="1200"/>
            </a:lvl1pPr>
          </a:lstStyle>
          <a:p>
            <a:endParaRPr lang="en-GB"/>
          </a:p>
        </p:txBody>
      </p:sp>
      <p:sp>
        <p:nvSpPr>
          <p:cNvPr id="5" name="灯片编号占位符 4"/>
          <p:cNvSpPr>
            <a:spLocks noGrp="1"/>
          </p:cNvSpPr>
          <p:nvPr>
            <p:ph type="sldNum" sz="quarter" idx="3"/>
          </p:nvPr>
        </p:nvSpPr>
        <p:spPr>
          <a:xfrm>
            <a:off x="3849688" y="9431338"/>
            <a:ext cx="2946400" cy="498475"/>
          </a:xfrm>
          <a:prstGeom prst="rect">
            <a:avLst/>
          </a:prstGeom>
        </p:spPr>
        <p:txBody>
          <a:bodyPr vert="horz" lIns="91440" tIns="45720" rIns="91440" bIns="45720" rtlCol="0" anchor="b"/>
          <a:lstStyle>
            <a:lvl1pPr algn="r">
              <a:defRPr sz="1200"/>
            </a:lvl1pPr>
          </a:lstStyle>
          <a:p>
            <a:fld id="{1BFBE7BA-17BE-4C72-BDE9-93CAA4D0D651}" type="slidenum">
              <a:rPr lang="en-GB" smtClean="0"/>
              <a:t>‹#›</a:t>
            </a:fld>
            <a:endParaRPr lang="en-GB"/>
          </a:p>
        </p:txBody>
      </p:sp>
    </p:spTree>
    <p:extLst>
      <p:ext uri="{BB962C8B-B14F-4D97-AF65-F5344CB8AC3E}">
        <p14:creationId xmlns:p14="http://schemas.microsoft.com/office/powerpoint/2010/main" val="2572729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21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215"/>
          </a:xfrm>
          <a:prstGeom prst="rect">
            <a:avLst/>
          </a:prstGeom>
        </p:spPr>
        <p:txBody>
          <a:bodyPr vert="horz" lIns="91440" tIns="45720" rIns="91440" bIns="45720" rtlCol="0"/>
          <a:lstStyle>
            <a:lvl1pPr algn="r">
              <a:defRPr sz="1200"/>
            </a:lvl1pPr>
          </a:lstStyle>
          <a:p>
            <a:fld id="{D299A35E-D7B7-4081-8EA2-331D8425DDD3}" type="datetimeFigureOut">
              <a:rPr lang="en-US" smtClean="0"/>
              <a:t>11/15/2023</a:t>
            </a:fld>
            <a:endParaRPr lang="en-US"/>
          </a:p>
        </p:txBody>
      </p:sp>
      <p:sp>
        <p:nvSpPr>
          <p:cNvPr id="4" name="Slide Image Placeholder 3"/>
          <p:cNvSpPr>
            <a:spLocks noGrp="1" noRot="1" noChangeAspect="1"/>
          </p:cNvSpPr>
          <p:nvPr>
            <p:ph type="sldImg" idx="2"/>
          </p:nvPr>
        </p:nvSpPr>
        <p:spPr>
          <a:xfrm>
            <a:off x="420688" y="1241425"/>
            <a:ext cx="5956300" cy="33512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8722"/>
            <a:ext cx="5438140" cy="390986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1600"/>
            <a:ext cx="2945659" cy="49821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1600"/>
            <a:ext cx="2945659" cy="498214"/>
          </a:xfrm>
          <a:prstGeom prst="rect">
            <a:avLst/>
          </a:prstGeom>
        </p:spPr>
        <p:txBody>
          <a:bodyPr vert="horz" lIns="91440" tIns="45720" rIns="91440" bIns="45720" rtlCol="0" anchor="b"/>
          <a:lstStyle>
            <a:lvl1pPr algn="r">
              <a:defRPr sz="1200"/>
            </a:lvl1pPr>
          </a:lstStyle>
          <a:p>
            <a:fld id="{46E4F44D-EE3C-4964-A9AD-F143B10001B6}" type="slidenum">
              <a:rPr lang="en-US" smtClean="0"/>
              <a:t>‹#›</a:t>
            </a:fld>
            <a:endParaRPr lang="en-US"/>
          </a:p>
        </p:txBody>
      </p:sp>
    </p:spTree>
    <p:extLst>
      <p:ext uri="{BB962C8B-B14F-4D97-AF65-F5344CB8AC3E}">
        <p14:creationId xmlns:p14="http://schemas.microsoft.com/office/powerpoint/2010/main" val="4206448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7F2C8D-8D87-49B7-913C-2F3E7CE150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782307A-827B-49D5-93D5-888506111A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08A13D66-163F-44AC-9E7C-288C45DCFC41}"/>
              </a:ext>
            </a:extLst>
          </p:cNvPr>
          <p:cNvSpPr>
            <a:spLocks noGrp="1"/>
          </p:cNvSpPr>
          <p:nvPr>
            <p:ph type="dt" sz="half" idx="10"/>
          </p:nvPr>
        </p:nvSpPr>
        <p:spPr/>
        <p:txBody>
          <a:bodyPr/>
          <a:lstStyle/>
          <a:p>
            <a:fld id="{2C8DE5C2-993C-4607-B26D-D4750998D4EC}" type="datetimeFigureOut">
              <a:rPr lang="en-US" smtClean="0"/>
              <a:t>11/15/2023</a:t>
            </a:fld>
            <a:endParaRPr lang="en-US"/>
          </a:p>
        </p:txBody>
      </p:sp>
      <p:sp>
        <p:nvSpPr>
          <p:cNvPr id="5" name="Footer Placeholder 4">
            <a:extLst>
              <a:ext uri="{FF2B5EF4-FFF2-40B4-BE49-F238E27FC236}">
                <a16:creationId xmlns:a16="http://schemas.microsoft.com/office/drawing/2014/main" xmlns="" id="{297BCF21-3CFD-4385-9DBC-F7BD17D8A9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48E5275-B573-49CD-90AD-CB0DA97599F5}"/>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39205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3BAC9D-667A-4F8E-8A4B-5534E3501E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99AB3C54-24B0-464A-8D85-99A6883DC8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37B1B0D-7BB1-4E78-AD53-15520DE87041}"/>
              </a:ext>
            </a:extLst>
          </p:cNvPr>
          <p:cNvSpPr>
            <a:spLocks noGrp="1"/>
          </p:cNvSpPr>
          <p:nvPr>
            <p:ph type="dt" sz="half" idx="10"/>
          </p:nvPr>
        </p:nvSpPr>
        <p:spPr/>
        <p:txBody>
          <a:bodyPr/>
          <a:lstStyle/>
          <a:p>
            <a:fld id="{2C8DE5C2-993C-4607-B26D-D4750998D4EC}" type="datetimeFigureOut">
              <a:rPr lang="en-US" smtClean="0"/>
              <a:t>11/15/2023</a:t>
            </a:fld>
            <a:endParaRPr lang="en-US"/>
          </a:p>
        </p:txBody>
      </p:sp>
      <p:sp>
        <p:nvSpPr>
          <p:cNvPr id="5" name="Footer Placeholder 4">
            <a:extLst>
              <a:ext uri="{FF2B5EF4-FFF2-40B4-BE49-F238E27FC236}">
                <a16:creationId xmlns:a16="http://schemas.microsoft.com/office/drawing/2014/main" xmlns="" id="{925F90C4-EB39-462A-B466-D6BDB78E7C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F819E79-F059-4C7A-8814-C7FE069902E8}"/>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1925028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E963A2FF-4678-4216-98BC-A82B1465AF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16284147-CDB3-4F8F-AD86-029641C3E6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48C6FF-7F91-4CDE-95B6-82CD5089D2A0}"/>
              </a:ext>
            </a:extLst>
          </p:cNvPr>
          <p:cNvSpPr>
            <a:spLocks noGrp="1"/>
          </p:cNvSpPr>
          <p:nvPr>
            <p:ph type="dt" sz="half" idx="10"/>
          </p:nvPr>
        </p:nvSpPr>
        <p:spPr/>
        <p:txBody>
          <a:bodyPr/>
          <a:lstStyle/>
          <a:p>
            <a:fld id="{2C8DE5C2-993C-4607-B26D-D4750998D4EC}" type="datetimeFigureOut">
              <a:rPr lang="en-US" smtClean="0"/>
              <a:t>11/15/2023</a:t>
            </a:fld>
            <a:endParaRPr lang="en-US"/>
          </a:p>
        </p:txBody>
      </p:sp>
      <p:sp>
        <p:nvSpPr>
          <p:cNvPr id="5" name="Footer Placeholder 4">
            <a:extLst>
              <a:ext uri="{FF2B5EF4-FFF2-40B4-BE49-F238E27FC236}">
                <a16:creationId xmlns:a16="http://schemas.microsoft.com/office/drawing/2014/main" xmlns="" id="{C4E431B2-6F17-46C5-9728-C9DF6803FC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02F738F-8A91-493E-AE17-4C41E34E292B}"/>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357803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2FF930-BB1B-4E66-A750-14CDF2321D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91519BF-68A6-43AA-89F5-C81A45FBF3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85702ED-6F7F-4497-9059-B93C8F382FC7}"/>
              </a:ext>
            </a:extLst>
          </p:cNvPr>
          <p:cNvSpPr>
            <a:spLocks noGrp="1"/>
          </p:cNvSpPr>
          <p:nvPr>
            <p:ph type="dt" sz="half" idx="10"/>
          </p:nvPr>
        </p:nvSpPr>
        <p:spPr/>
        <p:txBody>
          <a:bodyPr/>
          <a:lstStyle/>
          <a:p>
            <a:fld id="{2C8DE5C2-993C-4607-B26D-D4750998D4EC}" type="datetimeFigureOut">
              <a:rPr lang="en-US" smtClean="0"/>
              <a:t>11/15/2023</a:t>
            </a:fld>
            <a:endParaRPr lang="en-US"/>
          </a:p>
        </p:txBody>
      </p:sp>
      <p:sp>
        <p:nvSpPr>
          <p:cNvPr id="5" name="Footer Placeholder 4">
            <a:extLst>
              <a:ext uri="{FF2B5EF4-FFF2-40B4-BE49-F238E27FC236}">
                <a16:creationId xmlns:a16="http://schemas.microsoft.com/office/drawing/2014/main" xmlns="" id="{2675094B-4552-47F8-A19A-C0E27DDEB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07916A4-49B7-4704-8CAC-115D1DEA9C13}"/>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1717404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5C7C10-1A04-4D5D-88D6-E25C15B2AA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37D7FAE4-EC71-4F88-836E-08C97267F7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9FE76022-E15C-4FC6-85EE-406E479892B6}"/>
              </a:ext>
            </a:extLst>
          </p:cNvPr>
          <p:cNvSpPr>
            <a:spLocks noGrp="1"/>
          </p:cNvSpPr>
          <p:nvPr>
            <p:ph type="dt" sz="half" idx="10"/>
          </p:nvPr>
        </p:nvSpPr>
        <p:spPr/>
        <p:txBody>
          <a:bodyPr/>
          <a:lstStyle/>
          <a:p>
            <a:fld id="{2C8DE5C2-993C-4607-B26D-D4750998D4EC}" type="datetimeFigureOut">
              <a:rPr lang="en-US" smtClean="0"/>
              <a:t>11/15/2023</a:t>
            </a:fld>
            <a:endParaRPr lang="en-US"/>
          </a:p>
        </p:txBody>
      </p:sp>
      <p:sp>
        <p:nvSpPr>
          <p:cNvPr id="5" name="Footer Placeholder 4">
            <a:extLst>
              <a:ext uri="{FF2B5EF4-FFF2-40B4-BE49-F238E27FC236}">
                <a16:creationId xmlns:a16="http://schemas.microsoft.com/office/drawing/2014/main" xmlns="" id="{937DC579-3692-4E9B-B338-4EAEFB61A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DCDB079-213E-47A8-8BFE-6CB21B4D79AE}"/>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07038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122CD8-DB14-4576-899F-2F2CE272EF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6AF43D7-F323-46C2-B5D7-236AA5AF65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D83D94A0-9200-4AC5-A43F-2BDC537726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78880A4B-B757-4DB9-B76F-9C884BC349C1}"/>
              </a:ext>
            </a:extLst>
          </p:cNvPr>
          <p:cNvSpPr>
            <a:spLocks noGrp="1"/>
          </p:cNvSpPr>
          <p:nvPr>
            <p:ph type="dt" sz="half" idx="10"/>
          </p:nvPr>
        </p:nvSpPr>
        <p:spPr/>
        <p:txBody>
          <a:bodyPr/>
          <a:lstStyle/>
          <a:p>
            <a:fld id="{2C8DE5C2-993C-4607-B26D-D4750998D4EC}" type="datetimeFigureOut">
              <a:rPr lang="en-US" smtClean="0"/>
              <a:t>11/15/2023</a:t>
            </a:fld>
            <a:endParaRPr lang="en-US"/>
          </a:p>
        </p:txBody>
      </p:sp>
      <p:sp>
        <p:nvSpPr>
          <p:cNvPr id="6" name="Footer Placeholder 5">
            <a:extLst>
              <a:ext uri="{FF2B5EF4-FFF2-40B4-BE49-F238E27FC236}">
                <a16:creationId xmlns:a16="http://schemas.microsoft.com/office/drawing/2014/main" xmlns="" id="{CF9B8ACA-D40F-4229-9841-511E5B71C3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1FC1A17-3BF5-4EA5-BEFF-51260E8F739C}"/>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74083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1A95FE-0948-4BA1-8E48-1EB6D0A825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15A089F5-02CB-4DE6-8137-F5A641BFE8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4D60FF3C-480D-4C27-A5C0-3A0EF312E5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B86455D2-0EA6-45F2-ACFD-5B255D5854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215001B6-1D21-4E2D-BFD9-31A494A76D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9B7D2297-CA0A-4D7C-88D0-B7E630DD7FD4}"/>
              </a:ext>
            </a:extLst>
          </p:cNvPr>
          <p:cNvSpPr>
            <a:spLocks noGrp="1"/>
          </p:cNvSpPr>
          <p:nvPr>
            <p:ph type="dt" sz="half" idx="10"/>
          </p:nvPr>
        </p:nvSpPr>
        <p:spPr/>
        <p:txBody>
          <a:bodyPr/>
          <a:lstStyle/>
          <a:p>
            <a:fld id="{2C8DE5C2-993C-4607-B26D-D4750998D4EC}" type="datetimeFigureOut">
              <a:rPr lang="en-US" smtClean="0"/>
              <a:t>11/15/2023</a:t>
            </a:fld>
            <a:endParaRPr lang="en-US"/>
          </a:p>
        </p:txBody>
      </p:sp>
      <p:sp>
        <p:nvSpPr>
          <p:cNvPr id="8" name="Footer Placeholder 7">
            <a:extLst>
              <a:ext uri="{FF2B5EF4-FFF2-40B4-BE49-F238E27FC236}">
                <a16:creationId xmlns:a16="http://schemas.microsoft.com/office/drawing/2014/main" xmlns="" id="{F8B61E68-94DE-4D18-85C2-D659E80492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2074391D-3478-49C6-A64F-7D922234981A}"/>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597919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0B787D-CCE5-4351-A8D2-6FB40E4C6A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68D0080E-8BB7-4A2B-9E1E-A1884EAB7C8B}"/>
              </a:ext>
            </a:extLst>
          </p:cNvPr>
          <p:cNvSpPr>
            <a:spLocks noGrp="1"/>
          </p:cNvSpPr>
          <p:nvPr>
            <p:ph type="dt" sz="half" idx="10"/>
          </p:nvPr>
        </p:nvSpPr>
        <p:spPr/>
        <p:txBody>
          <a:bodyPr/>
          <a:lstStyle/>
          <a:p>
            <a:fld id="{2C8DE5C2-993C-4607-B26D-D4750998D4EC}" type="datetimeFigureOut">
              <a:rPr lang="en-US" smtClean="0"/>
              <a:t>11/15/2023</a:t>
            </a:fld>
            <a:endParaRPr lang="en-US"/>
          </a:p>
        </p:txBody>
      </p:sp>
      <p:sp>
        <p:nvSpPr>
          <p:cNvPr id="4" name="Footer Placeholder 3">
            <a:extLst>
              <a:ext uri="{FF2B5EF4-FFF2-40B4-BE49-F238E27FC236}">
                <a16:creationId xmlns:a16="http://schemas.microsoft.com/office/drawing/2014/main" xmlns="" id="{FC231991-0512-4363-BEC1-9F5FB2A4CF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DFB0BCDD-F844-4A3B-AFC4-D12972D0E38D}"/>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606937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22F588C-0B58-4656-A1BF-EEBC5FAFC90E}"/>
              </a:ext>
            </a:extLst>
          </p:cNvPr>
          <p:cNvSpPr>
            <a:spLocks noGrp="1"/>
          </p:cNvSpPr>
          <p:nvPr>
            <p:ph type="dt" sz="half" idx="10"/>
          </p:nvPr>
        </p:nvSpPr>
        <p:spPr/>
        <p:txBody>
          <a:bodyPr/>
          <a:lstStyle/>
          <a:p>
            <a:fld id="{2C8DE5C2-993C-4607-B26D-D4750998D4EC}" type="datetimeFigureOut">
              <a:rPr lang="en-US" smtClean="0"/>
              <a:t>11/15/2023</a:t>
            </a:fld>
            <a:endParaRPr lang="en-US"/>
          </a:p>
        </p:txBody>
      </p:sp>
      <p:sp>
        <p:nvSpPr>
          <p:cNvPr id="3" name="Footer Placeholder 2">
            <a:extLst>
              <a:ext uri="{FF2B5EF4-FFF2-40B4-BE49-F238E27FC236}">
                <a16:creationId xmlns:a16="http://schemas.microsoft.com/office/drawing/2014/main" xmlns="" id="{355D5C27-B9EB-4358-845D-80E984EFEF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3C80E9D9-71E6-4C4B-94D8-15A6D054D65F}"/>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370035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0D7AC6-3E96-4DF2-8B7B-8ED2ACA86C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4AD3594C-6116-4D70-8609-3B3AE3B064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7F40EF22-48F6-40F9-98DA-773AAB2C7B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1D922F2-9898-4FAD-84C3-E54D1A2B9486}"/>
              </a:ext>
            </a:extLst>
          </p:cNvPr>
          <p:cNvSpPr>
            <a:spLocks noGrp="1"/>
          </p:cNvSpPr>
          <p:nvPr>
            <p:ph type="dt" sz="half" idx="10"/>
          </p:nvPr>
        </p:nvSpPr>
        <p:spPr/>
        <p:txBody>
          <a:bodyPr/>
          <a:lstStyle/>
          <a:p>
            <a:fld id="{2C8DE5C2-993C-4607-B26D-D4750998D4EC}" type="datetimeFigureOut">
              <a:rPr lang="en-US" smtClean="0"/>
              <a:t>11/15/2023</a:t>
            </a:fld>
            <a:endParaRPr lang="en-US"/>
          </a:p>
        </p:txBody>
      </p:sp>
      <p:sp>
        <p:nvSpPr>
          <p:cNvPr id="6" name="Footer Placeholder 5">
            <a:extLst>
              <a:ext uri="{FF2B5EF4-FFF2-40B4-BE49-F238E27FC236}">
                <a16:creationId xmlns:a16="http://schemas.microsoft.com/office/drawing/2014/main" xmlns="" id="{6804D9C0-1537-41C1-A2E0-B949FC8C46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0394171-1D38-4BB1-B05F-4399CBF9FF1E}"/>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233734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23BF37-234B-4CDC-9355-274310AF9A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298EEF5-627E-47C5-882D-E9FB795C49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7DD119AF-0700-4DB2-B0C2-497AE7D4A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BA68593-5F9E-4E5A-BFEB-7B311DCF793B}"/>
              </a:ext>
            </a:extLst>
          </p:cNvPr>
          <p:cNvSpPr>
            <a:spLocks noGrp="1"/>
          </p:cNvSpPr>
          <p:nvPr>
            <p:ph type="dt" sz="half" idx="10"/>
          </p:nvPr>
        </p:nvSpPr>
        <p:spPr/>
        <p:txBody>
          <a:bodyPr/>
          <a:lstStyle/>
          <a:p>
            <a:fld id="{2C8DE5C2-993C-4607-B26D-D4750998D4EC}" type="datetimeFigureOut">
              <a:rPr lang="en-US" smtClean="0"/>
              <a:t>11/15/2023</a:t>
            </a:fld>
            <a:endParaRPr lang="en-US"/>
          </a:p>
        </p:txBody>
      </p:sp>
      <p:sp>
        <p:nvSpPr>
          <p:cNvPr id="6" name="Footer Placeholder 5">
            <a:extLst>
              <a:ext uri="{FF2B5EF4-FFF2-40B4-BE49-F238E27FC236}">
                <a16:creationId xmlns:a16="http://schemas.microsoft.com/office/drawing/2014/main" xmlns="" id="{62C7370B-15E1-4CB0-9B85-006578F16A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5CC3140-5AF3-4C9C-93D5-9F57668CAEAA}"/>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126559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9710C75-A374-4D84-B806-79A414C181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8ABAD88-B91C-434B-9792-00329962BB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A9357FA-0154-4DB3-A3D3-332B7C577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8DE5C2-993C-4607-B26D-D4750998D4EC}" type="datetimeFigureOut">
              <a:rPr lang="en-US" smtClean="0"/>
              <a:t>11/15/2023</a:t>
            </a:fld>
            <a:endParaRPr lang="en-US"/>
          </a:p>
        </p:txBody>
      </p:sp>
      <p:sp>
        <p:nvSpPr>
          <p:cNvPr id="5" name="Footer Placeholder 4">
            <a:extLst>
              <a:ext uri="{FF2B5EF4-FFF2-40B4-BE49-F238E27FC236}">
                <a16:creationId xmlns:a16="http://schemas.microsoft.com/office/drawing/2014/main" xmlns="" id="{C7963CCD-B113-4C4B-BE1E-21FEF9B8A5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F2A76117-D1BF-4D9D-A2E9-B4F402BA51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49C5FF-F35B-42A8-986F-F5F50A539C6D}" type="slidenum">
              <a:rPr lang="en-US" smtClean="0"/>
              <a:t>‹#›</a:t>
            </a:fld>
            <a:endParaRPr lang="en-US"/>
          </a:p>
        </p:txBody>
      </p:sp>
    </p:spTree>
    <p:extLst>
      <p:ext uri="{BB962C8B-B14F-4D97-AF65-F5344CB8AC3E}">
        <p14:creationId xmlns:p14="http://schemas.microsoft.com/office/powerpoint/2010/main" val="1209910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cuit.columbia.edu/sites/default/files/content/CI%20VM%20Hosting%20SLA%20-%20Feb%202020.pd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7073"/>
            <a:ext cx="10515600" cy="2852737"/>
          </a:xfrm>
        </p:spPr>
        <p:txBody>
          <a:bodyPr>
            <a:normAutofit/>
          </a:bodyPr>
          <a:lstStyle/>
          <a:p>
            <a:pPr algn="ctr"/>
            <a:r>
              <a:rPr lang="en-GB" dirty="0" smtClean="0"/>
              <a:t>Cloud </a:t>
            </a:r>
            <a:r>
              <a:rPr lang="en-GB" dirty="0"/>
              <a:t>Stakeholders</a:t>
            </a:r>
            <a:endParaRPr 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450" y="3973"/>
            <a:ext cx="5223565" cy="3419061"/>
          </a:xfrm>
          <a:prstGeom prst="rect">
            <a:avLst/>
          </a:prstGeom>
        </p:spPr>
      </p:pic>
    </p:spTree>
    <p:extLst>
      <p:ext uri="{BB962C8B-B14F-4D97-AF65-F5344CB8AC3E}">
        <p14:creationId xmlns:p14="http://schemas.microsoft.com/office/powerpoint/2010/main" val="39432837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DE4493F-B660-A5E1-17C3-529AF0069D6C}"/>
              </a:ext>
            </a:extLst>
          </p:cNvPr>
          <p:cNvSpPr>
            <a:spLocks noGrp="1"/>
          </p:cNvSpPr>
          <p:nvPr>
            <p:ph type="title"/>
          </p:nvPr>
        </p:nvSpPr>
        <p:spPr/>
        <p:txBody>
          <a:bodyPr/>
          <a:lstStyle/>
          <a:p>
            <a:r>
              <a:rPr lang="en-AU" dirty="0"/>
              <a:t>Cloud provider</a:t>
            </a:r>
            <a:endParaRPr lang="x-none" dirty="0"/>
          </a:p>
        </p:txBody>
      </p:sp>
      <p:sp>
        <p:nvSpPr>
          <p:cNvPr id="3" name="内容占位符 2">
            <a:extLst>
              <a:ext uri="{FF2B5EF4-FFF2-40B4-BE49-F238E27FC236}">
                <a16:creationId xmlns="" xmlns:a16="http://schemas.microsoft.com/office/drawing/2014/main" id="{87A2B97E-565F-0CEC-1310-4ED6DAEAD4F0}"/>
              </a:ext>
            </a:extLst>
          </p:cNvPr>
          <p:cNvSpPr>
            <a:spLocks noGrp="1"/>
          </p:cNvSpPr>
          <p:nvPr>
            <p:ph idx="1"/>
          </p:nvPr>
        </p:nvSpPr>
        <p:spPr/>
        <p:txBody>
          <a:bodyPr>
            <a:normAutofit fontScale="77500" lnSpcReduction="20000"/>
          </a:bodyPr>
          <a:lstStyle/>
          <a:p>
            <a:r>
              <a:rPr lang="en-US" sz="4000" dirty="0"/>
              <a:t>A cloud service provider is an information technology (IT) company that provides its customers with computing resources over the internet and delivers them on-demand</a:t>
            </a:r>
          </a:p>
          <a:p>
            <a:pPr algn="l"/>
            <a:r>
              <a:rPr lang="en-AU" sz="4000" dirty="0"/>
              <a:t>Popular examples of cloud service providers include:</a:t>
            </a:r>
          </a:p>
          <a:p>
            <a:pPr lvl="1"/>
            <a:r>
              <a:rPr lang="en-AU" sz="3600" dirty="0"/>
              <a:t>Amazon Web Services (AWS)</a:t>
            </a:r>
          </a:p>
          <a:p>
            <a:pPr lvl="1"/>
            <a:r>
              <a:rPr lang="en-AU" sz="3600" dirty="0"/>
              <a:t>Microsoft Azure</a:t>
            </a:r>
          </a:p>
          <a:p>
            <a:pPr lvl="1"/>
            <a:r>
              <a:rPr lang="en-AU" sz="3600" dirty="0"/>
              <a:t>Google Cloud</a:t>
            </a:r>
          </a:p>
          <a:p>
            <a:pPr lvl="1"/>
            <a:r>
              <a:rPr lang="en-AU" sz="3600" dirty="0"/>
              <a:t>Alibaba Cloud</a:t>
            </a:r>
          </a:p>
          <a:p>
            <a:pPr lvl="1"/>
            <a:r>
              <a:rPr lang="en-AU" sz="3600" dirty="0"/>
              <a:t>IBM Cloud</a:t>
            </a:r>
          </a:p>
          <a:p>
            <a:pPr lvl="1"/>
            <a:r>
              <a:rPr lang="en-AU" sz="3600" dirty="0"/>
              <a:t>Salesforce</a:t>
            </a:r>
          </a:p>
          <a:p>
            <a:endParaRPr lang="x-none" dirty="0"/>
          </a:p>
        </p:txBody>
      </p:sp>
    </p:spTree>
    <p:extLst>
      <p:ext uri="{BB962C8B-B14F-4D97-AF65-F5344CB8AC3E}">
        <p14:creationId xmlns:p14="http://schemas.microsoft.com/office/powerpoint/2010/main" val="17410185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Where are technical standards developed?</a:t>
            </a:r>
          </a:p>
        </p:txBody>
      </p:sp>
      <p:sp>
        <p:nvSpPr>
          <p:cNvPr id="3" name="Content Placeholder 2"/>
          <p:cNvSpPr>
            <a:spLocks noGrp="1"/>
          </p:cNvSpPr>
          <p:nvPr>
            <p:ph idx="1"/>
          </p:nvPr>
        </p:nvSpPr>
        <p:spPr/>
        <p:txBody>
          <a:bodyPr/>
          <a:lstStyle/>
          <a:p>
            <a:r>
              <a:rPr lang="en-GB" dirty="0"/>
              <a:t>The main technical committees active in Cloud Computing </a:t>
            </a:r>
            <a:r>
              <a:rPr lang="en-GB" dirty="0" smtClean="0"/>
              <a:t>standardization</a:t>
            </a:r>
          </a:p>
          <a:p>
            <a:pPr lvl="1"/>
            <a:r>
              <a:rPr lang="en-GB" sz="2800" dirty="0"/>
              <a:t>ISO/IEC JTC 1/SC </a:t>
            </a:r>
            <a:r>
              <a:rPr lang="en-GB" sz="2800" dirty="0" smtClean="0"/>
              <a:t>38 “</a:t>
            </a:r>
            <a:r>
              <a:rPr lang="en-GB" sz="2800" dirty="0"/>
              <a:t>Cloud Computing and Distributed Platforms</a:t>
            </a:r>
            <a:r>
              <a:rPr lang="en-GB" sz="2800" dirty="0" smtClean="0"/>
              <a:t>”</a:t>
            </a:r>
          </a:p>
          <a:p>
            <a:pPr lvl="1"/>
            <a:r>
              <a:rPr lang="en-GB" sz="2800" dirty="0" smtClean="0"/>
              <a:t>ITU-T/SG 13 “</a:t>
            </a:r>
            <a:r>
              <a:rPr lang="en-GB" sz="2800" dirty="0"/>
              <a:t>Future networks and emerging network technologies</a:t>
            </a:r>
            <a:r>
              <a:rPr lang="en-GB" sz="2800" dirty="0" smtClean="0"/>
              <a:t>”</a:t>
            </a:r>
          </a:p>
          <a:p>
            <a:pPr lvl="1"/>
            <a:r>
              <a:rPr lang="en-GB" sz="2800" dirty="0">
                <a:solidFill>
                  <a:srgbClr val="FF0000"/>
                </a:solidFill>
              </a:rPr>
              <a:t>ISO/IEC JTC 1/SC </a:t>
            </a:r>
            <a:r>
              <a:rPr lang="en-GB" sz="2800" dirty="0" smtClean="0">
                <a:solidFill>
                  <a:srgbClr val="FF0000"/>
                </a:solidFill>
              </a:rPr>
              <a:t>27 “</a:t>
            </a:r>
            <a:r>
              <a:rPr lang="en-GB" sz="2800" dirty="0">
                <a:solidFill>
                  <a:srgbClr val="FF0000"/>
                </a:solidFill>
              </a:rPr>
              <a:t>Information security, cybersecurity and privacy protection</a:t>
            </a:r>
            <a:r>
              <a:rPr lang="en-GB" sz="2800" dirty="0" smtClean="0">
                <a:solidFill>
                  <a:srgbClr val="FF0000"/>
                </a:solidFill>
              </a:rPr>
              <a:t>”</a:t>
            </a:r>
          </a:p>
          <a:p>
            <a:pPr lvl="1"/>
            <a:r>
              <a:rPr lang="en-GB" sz="2800" dirty="0" smtClean="0"/>
              <a:t>ITU-T/SG 17 “</a:t>
            </a:r>
            <a:r>
              <a:rPr lang="en-GB" sz="2800" dirty="0"/>
              <a:t>Security”</a:t>
            </a:r>
          </a:p>
          <a:p>
            <a:endParaRPr lang="en-GB" dirty="0"/>
          </a:p>
        </p:txBody>
      </p:sp>
    </p:spTree>
    <p:extLst>
      <p:ext uri="{BB962C8B-B14F-4D97-AF65-F5344CB8AC3E}">
        <p14:creationId xmlns:p14="http://schemas.microsoft.com/office/powerpoint/2010/main" val="14174038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ISO/IEC JTC 1/SC 27 “Information security, cybersecurity and privacy protection</a:t>
            </a:r>
            <a:r>
              <a:rPr lang="en-GB" dirty="0" smtClean="0"/>
              <a:t>”</a:t>
            </a:r>
            <a:endParaRPr lang="en-GB" dirty="0"/>
          </a:p>
        </p:txBody>
      </p:sp>
      <p:sp>
        <p:nvSpPr>
          <p:cNvPr id="3" name="Content Placeholder 2"/>
          <p:cNvSpPr>
            <a:spLocks noGrp="1"/>
          </p:cNvSpPr>
          <p:nvPr>
            <p:ph idx="1"/>
          </p:nvPr>
        </p:nvSpPr>
        <p:spPr/>
        <p:txBody>
          <a:bodyPr/>
          <a:lstStyle/>
          <a:p>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869" y="2035059"/>
            <a:ext cx="10871032" cy="3959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96999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Where are technical standards developed?</a:t>
            </a:r>
          </a:p>
        </p:txBody>
      </p:sp>
      <p:sp>
        <p:nvSpPr>
          <p:cNvPr id="3" name="Content Placeholder 2"/>
          <p:cNvSpPr>
            <a:spLocks noGrp="1"/>
          </p:cNvSpPr>
          <p:nvPr>
            <p:ph idx="1"/>
          </p:nvPr>
        </p:nvSpPr>
        <p:spPr/>
        <p:txBody>
          <a:bodyPr/>
          <a:lstStyle/>
          <a:p>
            <a:r>
              <a:rPr lang="en-GB" dirty="0"/>
              <a:t>The main technical committees active in Cloud Computing </a:t>
            </a:r>
            <a:r>
              <a:rPr lang="en-GB" dirty="0" smtClean="0"/>
              <a:t>standardization</a:t>
            </a:r>
          </a:p>
          <a:p>
            <a:pPr lvl="1"/>
            <a:r>
              <a:rPr lang="en-GB" sz="2800" dirty="0"/>
              <a:t>ISO/IEC JTC 1/SC </a:t>
            </a:r>
            <a:r>
              <a:rPr lang="en-GB" sz="2800" dirty="0" smtClean="0"/>
              <a:t>38 “</a:t>
            </a:r>
            <a:r>
              <a:rPr lang="en-GB" sz="2800" dirty="0"/>
              <a:t>Cloud Computing and Distributed Platforms</a:t>
            </a:r>
            <a:r>
              <a:rPr lang="en-GB" sz="2800" dirty="0" smtClean="0"/>
              <a:t>”</a:t>
            </a:r>
          </a:p>
          <a:p>
            <a:pPr lvl="1"/>
            <a:r>
              <a:rPr lang="en-GB" sz="2800" dirty="0" smtClean="0"/>
              <a:t>ITU-T/SG 13 “</a:t>
            </a:r>
            <a:r>
              <a:rPr lang="en-GB" sz="2800" dirty="0"/>
              <a:t>Future networks and emerging network technologies</a:t>
            </a:r>
            <a:r>
              <a:rPr lang="en-GB" sz="2800" dirty="0" smtClean="0"/>
              <a:t>”</a:t>
            </a:r>
          </a:p>
          <a:p>
            <a:pPr lvl="1"/>
            <a:r>
              <a:rPr lang="en-GB" sz="2800" dirty="0"/>
              <a:t>ISO/IEC JTC 1/SC </a:t>
            </a:r>
            <a:r>
              <a:rPr lang="en-GB" sz="2800" dirty="0" smtClean="0"/>
              <a:t>27 “</a:t>
            </a:r>
            <a:r>
              <a:rPr lang="en-GB" sz="2800" dirty="0"/>
              <a:t>Information security, cybersecurity and privacy protection</a:t>
            </a:r>
            <a:r>
              <a:rPr lang="en-GB" sz="2800" dirty="0" smtClean="0"/>
              <a:t>”</a:t>
            </a:r>
          </a:p>
          <a:p>
            <a:pPr lvl="1"/>
            <a:r>
              <a:rPr lang="en-GB" sz="2800" dirty="0" smtClean="0">
                <a:solidFill>
                  <a:srgbClr val="FF0000"/>
                </a:solidFill>
              </a:rPr>
              <a:t>ITU-T/SG 17 “</a:t>
            </a:r>
            <a:r>
              <a:rPr lang="en-GB" sz="2800" dirty="0">
                <a:solidFill>
                  <a:srgbClr val="FF0000"/>
                </a:solidFill>
              </a:rPr>
              <a:t>Security”</a:t>
            </a:r>
          </a:p>
          <a:p>
            <a:endParaRPr lang="en-GB" dirty="0"/>
          </a:p>
        </p:txBody>
      </p:sp>
    </p:spTree>
    <p:extLst>
      <p:ext uri="{BB962C8B-B14F-4D97-AF65-F5344CB8AC3E}">
        <p14:creationId xmlns:p14="http://schemas.microsoft.com/office/powerpoint/2010/main" val="31650603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l" rtl="0">
              <a:lnSpc>
                <a:spcPct val="90000"/>
              </a:lnSpc>
              <a:spcBef>
                <a:spcPct val="0"/>
              </a:spcBef>
            </a:pPr>
            <a:r>
              <a:rPr lang="en-GB" sz="4400" kern="1200" dirty="0">
                <a:solidFill>
                  <a:schemeClr val="tx1"/>
                </a:solidFill>
                <a:latin typeface="+mj-lt"/>
                <a:ea typeface="+mj-ea"/>
                <a:cs typeface="+mj-cs"/>
              </a:rPr>
              <a:t>ITU-T/SG 17 “Security”</a:t>
            </a:r>
          </a:p>
        </p:txBody>
      </p:sp>
      <p:sp>
        <p:nvSpPr>
          <p:cNvPr id="3" name="Content Placeholder 2"/>
          <p:cNvSpPr>
            <a:spLocks noGrp="1"/>
          </p:cNvSpPr>
          <p:nvPr>
            <p:ph idx="1"/>
          </p:nvPr>
        </p:nvSpPr>
        <p:spPr/>
        <p:txBody>
          <a:bodyPr/>
          <a:lstStyle/>
          <a:p>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600" y="1978421"/>
            <a:ext cx="10249877" cy="3507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72186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Where are technical standards developed?</a:t>
            </a:r>
          </a:p>
        </p:txBody>
      </p:sp>
      <p:sp>
        <p:nvSpPr>
          <p:cNvPr id="3" name="Content Placeholder 2"/>
          <p:cNvSpPr>
            <a:spLocks noGrp="1"/>
          </p:cNvSpPr>
          <p:nvPr>
            <p:ph idx="1"/>
          </p:nvPr>
        </p:nvSpPr>
        <p:spPr/>
        <p:txBody>
          <a:bodyPr/>
          <a:lstStyle/>
          <a:p>
            <a:r>
              <a:rPr lang="en-GB" dirty="0"/>
              <a:t>The main technical committees active in Cloud Computing </a:t>
            </a:r>
            <a:r>
              <a:rPr lang="en-GB" dirty="0" smtClean="0"/>
              <a:t>standardization</a:t>
            </a:r>
          </a:p>
          <a:p>
            <a:pPr lvl="1"/>
            <a:r>
              <a:rPr lang="en-GB" sz="2800" dirty="0">
                <a:solidFill>
                  <a:srgbClr val="FF0000"/>
                </a:solidFill>
              </a:rPr>
              <a:t>ISO/IEC JTC 1/SC </a:t>
            </a:r>
            <a:r>
              <a:rPr lang="en-GB" sz="2800" dirty="0" smtClean="0">
                <a:solidFill>
                  <a:srgbClr val="FF0000"/>
                </a:solidFill>
              </a:rPr>
              <a:t>38 “</a:t>
            </a:r>
            <a:r>
              <a:rPr lang="en-GB" sz="2800" dirty="0">
                <a:solidFill>
                  <a:srgbClr val="FF0000"/>
                </a:solidFill>
              </a:rPr>
              <a:t>Cloud Computing and Distributed Platforms</a:t>
            </a:r>
            <a:r>
              <a:rPr lang="en-GB" sz="2800" dirty="0" smtClean="0">
                <a:solidFill>
                  <a:srgbClr val="FF0000"/>
                </a:solidFill>
              </a:rPr>
              <a:t>”</a:t>
            </a:r>
          </a:p>
          <a:p>
            <a:pPr lvl="1"/>
            <a:r>
              <a:rPr lang="en-GB" sz="2800" dirty="0" smtClean="0"/>
              <a:t>ITU-T/SG 13 “</a:t>
            </a:r>
            <a:r>
              <a:rPr lang="en-GB" sz="2800" dirty="0"/>
              <a:t>Future networks and emerging network technologies</a:t>
            </a:r>
            <a:r>
              <a:rPr lang="en-GB" sz="2800" dirty="0" smtClean="0"/>
              <a:t>”</a:t>
            </a:r>
          </a:p>
          <a:p>
            <a:pPr lvl="1"/>
            <a:r>
              <a:rPr lang="en-GB" sz="2800" dirty="0"/>
              <a:t>ISO/IEC JTC 1/SC </a:t>
            </a:r>
            <a:r>
              <a:rPr lang="en-GB" sz="2800" dirty="0" smtClean="0"/>
              <a:t>27 “</a:t>
            </a:r>
            <a:r>
              <a:rPr lang="en-GB" sz="2800" dirty="0"/>
              <a:t>Information security, cybersecurity and privacy protection</a:t>
            </a:r>
            <a:r>
              <a:rPr lang="en-GB" sz="2800" dirty="0" smtClean="0"/>
              <a:t>”</a:t>
            </a:r>
          </a:p>
          <a:p>
            <a:pPr lvl="1"/>
            <a:r>
              <a:rPr lang="en-GB" sz="2800" dirty="0" smtClean="0"/>
              <a:t>ITU-T/SG 17 “</a:t>
            </a:r>
            <a:r>
              <a:rPr lang="en-GB" sz="2800" dirty="0"/>
              <a:t>Security”</a:t>
            </a:r>
          </a:p>
          <a:p>
            <a:endParaRPr lang="en-GB" dirty="0"/>
          </a:p>
        </p:txBody>
      </p:sp>
    </p:spTree>
    <p:extLst>
      <p:ext uri="{BB962C8B-B14F-4D97-AF65-F5344CB8AC3E}">
        <p14:creationId xmlns:p14="http://schemas.microsoft.com/office/powerpoint/2010/main" val="25183796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ISO/IEC JTC 1/SC 38 “Cloud Computing and Distributed Platforms</a:t>
            </a:r>
            <a:r>
              <a:rPr lang="en-GB" dirty="0" smtClean="0"/>
              <a:t>”</a:t>
            </a:r>
            <a:endParaRPr lang="en-GB" dirty="0"/>
          </a:p>
        </p:txBody>
      </p:sp>
      <p:sp>
        <p:nvSpPr>
          <p:cNvPr id="3" name="Content Placeholder 2"/>
          <p:cNvSpPr>
            <a:spLocks noGrp="1"/>
          </p:cNvSpPr>
          <p:nvPr>
            <p:ph idx="1"/>
          </p:nvPr>
        </p:nvSpPr>
        <p:spPr/>
        <p:txBody>
          <a:bodyPr/>
          <a:lstStyle/>
          <a:p>
            <a:endParaRPr lang="en-GB"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21" y="2136843"/>
            <a:ext cx="10360410" cy="3232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98101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ISO/IEC JTC 1/SC 38 “Cloud Computing and Distributed Platforms</a:t>
            </a:r>
            <a:r>
              <a:rPr lang="en-GB" dirty="0" smtClean="0"/>
              <a:t>”</a:t>
            </a:r>
            <a:endParaRPr lang="en-GB" dirty="0"/>
          </a:p>
        </p:txBody>
      </p:sp>
      <p:sp>
        <p:nvSpPr>
          <p:cNvPr id="3" name="Content Placeholder 2"/>
          <p:cNvSpPr>
            <a:spLocks noGrp="1"/>
          </p:cNvSpPr>
          <p:nvPr>
            <p:ph idx="1"/>
          </p:nvPr>
        </p:nvSpPr>
        <p:spPr/>
        <p:txBody>
          <a:bodyPr/>
          <a:lstStyle/>
          <a:p>
            <a:endParaRPr lang="en-GB"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321" y="2419567"/>
            <a:ext cx="10475718" cy="3384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47021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ISO/IEC JTC 1/SC 38 “Cloud Computing and Distributed Platforms</a:t>
            </a:r>
            <a:r>
              <a:rPr lang="en-GB" dirty="0" smtClean="0"/>
              <a:t>”</a:t>
            </a:r>
            <a:endParaRPr lang="en-GB" dirty="0"/>
          </a:p>
        </p:txBody>
      </p:sp>
      <p:sp>
        <p:nvSpPr>
          <p:cNvPr id="3" name="Content Placeholder 2"/>
          <p:cNvSpPr>
            <a:spLocks noGrp="1"/>
          </p:cNvSpPr>
          <p:nvPr>
            <p:ph idx="1"/>
          </p:nvPr>
        </p:nvSpPr>
        <p:spPr/>
        <p:txBody>
          <a:bodyPr/>
          <a:lstStyle/>
          <a:p>
            <a:endParaRPr lang="en-GB"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963" y="1918263"/>
            <a:ext cx="10089851" cy="4561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96087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ISO/IEC JTC 1/SC 38 “Cloud Computing and Distributed Platforms</a:t>
            </a:r>
            <a:r>
              <a:rPr lang="en-GB" dirty="0" smtClean="0"/>
              <a:t>”</a:t>
            </a:r>
            <a:endParaRPr lang="en-GB" dirty="0"/>
          </a:p>
        </p:txBody>
      </p:sp>
      <p:sp>
        <p:nvSpPr>
          <p:cNvPr id="3" name="Content Placeholder 2"/>
          <p:cNvSpPr>
            <a:spLocks noGrp="1"/>
          </p:cNvSpPr>
          <p:nvPr>
            <p:ph idx="1"/>
          </p:nvPr>
        </p:nvSpPr>
        <p:spPr/>
        <p:txBody>
          <a:bodyPr>
            <a:normAutofit/>
          </a:bodyPr>
          <a:lstStyle/>
          <a:p>
            <a:r>
              <a:rPr lang="en-GB" sz="3600" dirty="0" smtClean="0"/>
              <a:t>We will introduce the works of this subcommittee in more details</a:t>
            </a:r>
            <a:endParaRPr lang="en-GB" sz="3600" dirty="0"/>
          </a:p>
        </p:txBody>
      </p:sp>
    </p:spTree>
    <p:extLst>
      <p:ext uri="{BB962C8B-B14F-4D97-AF65-F5344CB8AC3E}">
        <p14:creationId xmlns:p14="http://schemas.microsoft.com/office/powerpoint/2010/main" val="24359428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JTC 1/SC 38</a:t>
            </a:r>
          </a:p>
        </p:txBody>
      </p:sp>
      <p:sp>
        <p:nvSpPr>
          <p:cNvPr id="3" name="Content Placeholder 2"/>
          <p:cNvSpPr>
            <a:spLocks noGrp="1"/>
          </p:cNvSpPr>
          <p:nvPr>
            <p:ph idx="1"/>
          </p:nvPr>
        </p:nvSpPr>
        <p:spPr/>
        <p:txBody>
          <a:bodyPr>
            <a:normAutofit/>
          </a:bodyPr>
          <a:lstStyle/>
          <a:p>
            <a:r>
              <a:rPr lang="en-GB" sz="3600" dirty="0"/>
              <a:t>ISO/IEC JTC 1/SC 38 Cloud Computing and Distributed Platforms</a:t>
            </a:r>
          </a:p>
          <a:p>
            <a:r>
              <a:rPr lang="en-GB" sz="3600" dirty="0"/>
              <a:t>A standardization subcommittee</a:t>
            </a:r>
          </a:p>
          <a:p>
            <a:r>
              <a:rPr lang="en-US" sz="3600" dirty="0"/>
              <a:t>Develops standards to assist organizations in specifying, acquiring and applying Cloud Computing and distributed platform technologies and services.</a:t>
            </a:r>
            <a:endParaRPr lang="en-GB" sz="3600" dirty="0"/>
          </a:p>
        </p:txBody>
      </p:sp>
    </p:spTree>
    <p:extLst>
      <p:ext uri="{BB962C8B-B14F-4D97-AF65-F5344CB8AC3E}">
        <p14:creationId xmlns:p14="http://schemas.microsoft.com/office/powerpoint/2010/main" val="3833895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E55EA20-C0E8-0791-223A-1C88B52C23F4}"/>
              </a:ext>
            </a:extLst>
          </p:cNvPr>
          <p:cNvSpPr>
            <a:spLocks noGrp="1"/>
          </p:cNvSpPr>
          <p:nvPr>
            <p:ph type="title"/>
          </p:nvPr>
        </p:nvSpPr>
        <p:spPr/>
        <p:txBody>
          <a:bodyPr/>
          <a:lstStyle/>
          <a:p>
            <a:r>
              <a:rPr lang="en-AU" dirty="0"/>
              <a:t>Cloud provider concerns</a:t>
            </a:r>
            <a:endParaRPr lang="x-none" dirty="0"/>
          </a:p>
        </p:txBody>
      </p:sp>
      <p:sp>
        <p:nvSpPr>
          <p:cNvPr id="3" name="内容占位符 2">
            <a:extLst>
              <a:ext uri="{FF2B5EF4-FFF2-40B4-BE49-F238E27FC236}">
                <a16:creationId xmlns="" xmlns:a16="http://schemas.microsoft.com/office/drawing/2014/main" id="{75CCD8AF-C954-58DB-E472-1642B6398A8E}"/>
              </a:ext>
            </a:extLst>
          </p:cNvPr>
          <p:cNvSpPr>
            <a:spLocks noGrp="1"/>
          </p:cNvSpPr>
          <p:nvPr>
            <p:ph idx="1"/>
          </p:nvPr>
        </p:nvSpPr>
        <p:spPr/>
        <p:txBody>
          <a:bodyPr/>
          <a:lstStyle/>
          <a:p>
            <a:r>
              <a:rPr lang="en-AU" dirty="0"/>
              <a:t>Resource utilization</a:t>
            </a:r>
          </a:p>
          <a:p>
            <a:r>
              <a:rPr lang="en-AU" dirty="0"/>
              <a:t>Energy efficiency</a:t>
            </a:r>
          </a:p>
          <a:p>
            <a:r>
              <a:rPr lang="en-AU" dirty="0"/>
              <a:t>Metering</a:t>
            </a:r>
          </a:p>
          <a:p>
            <a:r>
              <a:rPr lang="en-AU" dirty="0"/>
              <a:t>Providing resources</a:t>
            </a:r>
          </a:p>
          <a:p>
            <a:r>
              <a:rPr lang="en-AU" dirty="0"/>
              <a:t>Meet end user requirements</a:t>
            </a:r>
          </a:p>
          <a:p>
            <a:r>
              <a:rPr lang="en-AU" dirty="0"/>
              <a:t>…</a:t>
            </a:r>
            <a:endParaRPr lang="x-none" dirty="0"/>
          </a:p>
        </p:txBody>
      </p:sp>
    </p:spTree>
    <p:extLst>
      <p:ext uri="{BB962C8B-B14F-4D97-AF65-F5344CB8AC3E}">
        <p14:creationId xmlns:p14="http://schemas.microsoft.com/office/powerpoint/2010/main" val="10313722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Member countries</a:t>
            </a:r>
          </a:p>
        </p:txBody>
      </p:sp>
      <p:sp>
        <p:nvSpPr>
          <p:cNvPr id="3" name="Content Placeholder 2"/>
          <p:cNvSpPr>
            <a:spLocks noGrp="1"/>
          </p:cNvSpPr>
          <p:nvPr>
            <p:ph idx="1"/>
          </p:nvPr>
        </p:nvSpPr>
        <p:spPr/>
        <p:txBody>
          <a:bodyPr>
            <a:normAutofit/>
          </a:bodyPr>
          <a:lstStyle/>
          <a:p>
            <a:r>
              <a:rPr lang="en-GB" sz="3200" dirty="0"/>
              <a:t>29 participating members </a:t>
            </a:r>
          </a:p>
          <a:p>
            <a:pPr lvl="1"/>
            <a:r>
              <a:rPr lang="en-GB" sz="2800" dirty="0"/>
              <a:t>Australia, Austria, Belgium, Brazil, Canada, China, Denmark, Finland, France, Germany, India, Ireland, Israel, Italy, Japan, Republic of Korea, Luxembourg, Netherlands, Poland, Portugal, Russian Federation, Singapore, Slovakia, South Africa, Spain, Sweden, Switzerland, United Kingdom, and United States of America</a:t>
            </a:r>
          </a:p>
          <a:p>
            <a:r>
              <a:rPr lang="en-GB" sz="3200" dirty="0"/>
              <a:t>8 observing members </a:t>
            </a:r>
          </a:p>
          <a:p>
            <a:pPr lvl="1"/>
            <a:r>
              <a:rPr lang="en-GB" sz="2800" dirty="0"/>
              <a:t>Argentina, Bosnia and Herzegovina, Czech Republic, Hong Kong, New Zealand, Norway, Serbia, and Uruguay</a:t>
            </a:r>
          </a:p>
        </p:txBody>
      </p:sp>
    </p:spTree>
    <p:extLst>
      <p:ext uri="{BB962C8B-B14F-4D97-AF65-F5344CB8AC3E}">
        <p14:creationId xmlns:p14="http://schemas.microsoft.com/office/powerpoint/2010/main" val="31000321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Scope and mission</a:t>
            </a:r>
          </a:p>
        </p:txBody>
      </p:sp>
      <p:sp>
        <p:nvSpPr>
          <p:cNvPr id="3" name="Content Placeholder 2"/>
          <p:cNvSpPr>
            <a:spLocks noGrp="1"/>
          </p:cNvSpPr>
          <p:nvPr>
            <p:ph idx="1"/>
          </p:nvPr>
        </p:nvSpPr>
        <p:spPr/>
        <p:txBody>
          <a:bodyPr>
            <a:normAutofit/>
          </a:bodyPr>
          <a:lstStyle/>
          <a:p>
            <a:r>
              <a:rPr lang="en-GB" sz="4000" dirty="0"/>
              <a:t>The scope of ISO/IEC JTC 1/SC 38 is the “Standardization in the area of Cloud Computing and Distributed Platforms”. </a:t>
            </a:r>
          </a:p>
          <a:p>
            <a:pPr lvl="1"/>
            <a:r>
              <a:rPr lang="en-GB" sz="3600" dirty="0"/>
              <a:t>Foundational concepts and technologies</a:t>
            </a:r>
          </a:p>
          <a:p>
            <a:pPr lvl="1"/>
            <a:r>
              <a:rPr lang="en-GB" sz="3600" dirty="0"/>
              <a:t>Operational issues</a:t>
            </a:r>
          </a:p>
          <a:p>
            <a:pPr lvl="1"/>
            <a:r>
              <a:rPr lang="en-GB" sz="3600" dirty="0"/>
              <a:t>Interactions among Cloud Computing systems and with other distributed systems</a:t>
            </a:r>
          </a:p>
        </p:txBody>
      </p:sp>
    </p:spTree>
    <p:extLst>
      <p:ext uri="{BB962C8B-B14F-4D97-AF65-F5344CB8AC3E}">
        <p14:creationId xmlns:p14="http://schemas.microsoft.com/office/powerpoint/2010/main" val="41545434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JTC 1/SC 38 Structure</a:t>
            </a:r>
          </a:p>
        </p:txBody>
      </p:sp>
      <p:sp>
        <p:nvSpPr>
          <p:cNvPr id="3" name="Content Placeholder 2"/>
          <p:cNvSpPr>
            <a:spLocks noGrp="1"/>
          </p:cNvSpPr>
          <p:nvPr>
            <p:ph idx="1"/>
          </p:nvPr>
        </p:nvSpPr>
        <p:spPr/>
        <p:txBody>
          <a:bodyPr/>
          <a:lstStyle/>
          <a:p>
            <a:r>
              <a:rPr lang="en-GB" dirty="0"/>
              <a:t>ISO/IEC JTC 1/SC 38 is made up of two working groups (WGs)</a:t>
            </a:r>
          </a:p>
          <a:p>
            <a:r>
              <a:rPr lang="en-GB" dirty="0"/>
              <a:t>Each working group carries out specific tasks in standards development within the field of Cloud Computing and Distributed Platforms</a:t>
            </a:r>
          </a:p>
        </p:txBody>
      </p:sp>
      <p:graphicFrame>
        <p:nvGraphicFramePr>
          <p:cNvPr id="4" name="Table 3"/>
          <p:cNvGraphicFramePr>
            <a:graphicFrameLocks noGrp="1"/>
          </p:cNvGraphicFramePr>
          <p:nvPr/>
        </p:nvGraphicFramePr>
        <p:xfrm>
          <a:off x="838200" y="3769043"/>
          <a:ext cx="10515599" cy="2228838"/>
        </p:xfrm>
        <a:graphic>
          <a:graphicData uri="http://schemas.openxmlformats.org/drawingml/2006/table">
            <a:tbl>
              <a:tblPr/>
              <a:tblGrid>
                <a:gridCol w="4072847">
                  <a:extLst>
                    <a:ext uri="{9D8B030D-6E8A-4147-A177-3AD203B41FA5}">
                      <a16:colId xmlns:a16="http://schemas.microsoft.com/office/drawing/2014/main" xmlns="" val="20000"/>
                    </a:ext>
                  </a:extLst>
                </a:gridCol>
                <a:gridCol w="6442752">
                  <a:extLst>
                    <a:ext uri="{9D8B030D-6E8A-4147-A177-3AD203B41FA5}">
                      <a16:colId xmlns:a16="http://schemas.microsoft.com/office/drawing/2014/main" xmlns="" val="20001"/>
                    </a:ext>
                  </a:extLst>
                </a:gridCol>
              </a:tblGrid>
              <a:tr h="488765">
                <a:tc>
                  <a:txBody>
                    <a:bodyPr/>
                    <a:lstStyle/>
                    <a:p>
                      <a:pPr algn="ctr"/>
                      <a:r>
                        <a:rPr lang="en-GB" sz="2800">
                          <a:effectLst/>
                        </a:rPr>
                        <a:t>Working Group</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EAECF0"/>
                    </a:solidFill>
                  </a:tcPr>
                </a:tc>
                <a:tc>
                  <a:txBody>
                    <a:bodyPr/>
                    <a:lstStyle/>
                    <a:p>
                      <a:pPr algn="ctr"/>
                      <a:r>
                        <a:rPr lang="en-GB" sz="2800">
                          <a:effectLst/>
                        </a:rPr>
                        <a:t>Working Area</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xmlns="" val="10000"/>
                  </a:ext>
                </a:extLst>
              </a:tr>
              <a:tr h="855339">
                <a:tc>
                  <a:txBody>
                    <a:bodyPr/>
                    <a:lstStyle/>
                    <a:p>
                      <a:r>
                        <a:rPr lang="en-GB" sz="2800" dirty="0">
                          <a:effectLst/>
                        </a:rPr>
                        <a:t>ISO/IEC JTC 1/SC 38/</a:t>
                      </a:r>
                      <a:r>
                        <a:rPr lang="en-GB" sz="2800" dirty="0">
                          <a:effectLst/>
                          <a:highlight>
                            <a:srgbClr val="FFFF00"/>
                          </a:highlight>
                        </a:rPr>
                        <a:t>WG 3</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800" dirty="0">
                          <a:effectLst/>
                        </a:rPr>
                        <a:t>Cloud Computing Fundamentals (CCF)</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10001"/>
                  </a:ext>
                </a:extLst>
              </a:tr>
              <a:tr h="855339">
                <a:tc>
                  <a:txBody>
                    <a:bodyPr/>
                    <a:lstStyle/>
                    <a:p>
                      <a:r>
                        <a:rPr lang="en-GB" sz="2800" dirty="0">
                          <a:effectLst/>
                        </a:rPr>
                        <a:t>ISO/IEC JTC 1/SC 38/</a:t>
                      </a:r>
                      <a:r>
                        <a:rPr lang="en-GB" sz="2800" dirty="0">
                          <a:effectLst/>
                          <a:highlight>
                            <a:srgbClr val="FFFF00"/>
                          </a:highlight>
                        </a:rPr>
                        <a:t>WG 5</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800" dirty="0">
                          <a:effectLst/>
                        </a:rPr>
                        <a:t>Cloud Computing Data and its Flow (CCDF)</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10002"/>
                  </a:ext>
                </a:extLst>
              </a:tr>
            </a:tbl>
          </a:graphicData>
        </a:graphic>
      </p:graphicFrame>
      <p:sp>
        <p:nvSpPr>
          <p:cNvPr id="5" name="Rectangle 1"/>
          <p:cNvSpPr>
            <a:spLocks noChangeArrowheads="1"/>
          </p:cNvSpPr>
          <p:nvPr/>
        </p:nvSpPr>
        <p:spPr bwMode="auto">
          <a:xfrm>
            <a:off x="2941641" y="2855013"/>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cs typeface="Arial" charset="0"/>
              </a:rPr>
              <a:t/>
            </a:r>
            <a:br>
              <a:rPr kumimoji="0" lang="en-US" altLang="en-US" sz="1800" b="0" i="0" u="none" strike="noStrike" cap="none" normalizeH="0" baseline="0">
                <a:ln>
                  <a:noFill/>
                </a:ln>
                <a:solidFill>
                  <a:schemeClr val="tx1"/>
                </a:solidFill>
                <a:effectLst/>
                <a:latin typeface="Arial" charset="0"/>
                <a:cs typeface="Arial" charset="0"/>
              </a:rPr>
            </a:br>
            <a:endParaRPr kumimoji="0" lang="en-US" altLang="en-US" sz="18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9712484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WG 3 - CLOUD COMPUTING FUNDAMENTALS (CCF)</a:t>
            </a:r>
          </a:p>
        </p:txBody>
      </p:sp>
      <p:sp>
        <p:nvSpPr>
          <p:cNvPr id="3" name="Content Placeholder 2"/>
          <p:cNvSpPr>
            <a:spLocks noGrp="1"/>
          </p:cNvSpPr>
          <p:nvPr>
            <p:ph idx="1"/>
          </p:nvPr>
        </p:nvSpPr>
        <p:spPr/>
        <p:txBody>
          <a:bodyPr>
            <a:normAutofit fontScale="92500" lnSpcReduction="20000"/>
          </a:bodyPr>
          <a:lstStyle/>
          <a:p>
            <a:r>
              <a:rPr lang="en-GB" sz="3600" dirty="0"/>
              <a:t>Cloud Computing Fundamentals (CCF)</a:t>
            </a:r>
          </a:p>
          <a:p>
            <a:pPr lvl="1"/>
            <a:r>
              <a:rPr lang="en-GB" sz="3200" dirty="0"/>
              <a:t>Projects related to Cloud Computing Service Agreements</a:t>
            </a:r>
          </a:p>
          <a:p>
            <a:pPr lvl="1"/>
            <a:r>
              <a:rPr lang="en-GB" sz="3200" dirty="0"/>
              <a:t>Projects related to fundamental concepts, terminology and definitions for Cloud Computing</a:t>
            </a:r>
          </a:p>
          <a:p>
            <a:pPr lvl="1"/>
            <a:r>
              <a:rPr lang="en-GB" sz="3200" dirty="0"/>
              <a:t>Projects related to guidance on use of international standards in the development of policies that govern or regulate cloud service providers and cloud services, and policies that govern the use of cloud services in enterprise organizations</a:t>
            </a:r>
          </a:p>
          <a:p>
            <a:pPr lvl="1"/>
            <a:r>
              <a:rPr lang="en-GB" sz="3200" dirty="0"/>
              <a:t>Establish liaisons and collaborate with other entities within JTC 1, SDOs and consortia performing work related to Cloud Computing</a:t>
            </a:r>
          </a:p>
        </p:txBody>
      </p:sp>
    </p:spTree>
    <p:extLst>
      <p:ext uri="{BB962C8B-B14F-4D97-AF65-F5344CB8AC3E}">
        <p14:creationId xmlns:p14="http://schemas.microsoft.com/office/powerpoint/2010/main" val="12294960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WG 5 – DATA IN CLOUD COMPUTING AND RELATED TECHNOLOGIES</a:t>
            </a:r>
          </a:p>
        </p:txBody>
      </p:sp>
      <p:sp>
        <p:nvSpPr>
          <p:cNvPr id="3" name="Content Placeholder 2"/>
          <p:cNvSpPr>
            <a:spLocks noGrp="1"/>
          </p:cNvSpPr>
          <p:nvPr>
            <p:ph idx="1"/>
          </p:nvPr>
        </p:nvSpPr>
        <p:spPr/>
        <p:txBody>
          <a:bodyPr>
            <a:normAutofit/>
          </a:bodyPr>
          <a:lstStyle/>
          <a:p>
            <a:r>
              <a:rPr lang="en-US" sz="4400" dirty="0"/>
              <a:t>Cloud Computing Data and its Flow (CCDF)</a:t>
            </a:r>
          </a:p>
          <a:p>
            <a:pPr lvl="1"/>
            <a:r>
              <a:rPr lang="en-GB" sz="4000" dirty="0"/>
              <a:t>Standardization in the area of data in cloud computing, distributed platforms, connected devices and related technologies</a:t>
            </a:r>
          </a:p>
          <a:p>
            <a:pPr lvl="1"/>
            <a:r>
              <a:rPr lang="en-GB" sz="4000" dirty="0"/>
              <a:t>Establish liaisons and collaborate with other entities within and external to JTC 1 as appropriate</a:t>
            </a:r>
          </a:p>
        </p:txBody>
      </p:sp>
    </p:spTree>
    <p:extLst>
      <p:ext uri="{BB962C8B-B14F-4D97-AF65-F5344CB8AC3E}">
        <p14:creationId xmlns:p14="http://schemas.microsoft.com/office/powerpoint/2010/main" val="1038272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Standards developed by </a:t>
            </a:r>
            <a:r>
              <a:rPr lang="en-GB" sz="4400" dirty="0"/>
              <a:t>ISO/IEC JTC 1/SC 38 </a:t>
            </a:r>
            <a:endParaRPr lang="en-GB" dirty="0"/>
          </a:p>
        </p:txBody>
      </p:sp>
      <p:sp>
        <p:nvSpPr>
          <p:cNvPr id="3" name="Content Placeholder 2"/>
          <p:cNvSpPr>
            <a:spLocks noGrp="1"/>
          </p:cNvSpPr>
          <p:nvPr>
            <p:ph idx="1"/>
          </p:nvPr>
        </p:nvSpPr>
        <p:spPr/>
        <p:txBody>
          <a:bodyPr>
            <a:normAutofit/>
          </a:bodyPr>
          <a:lstStyle/>
          <a:p>
            <a:r>
              <a:rPr lang="en-GB" sz="4400" dirty="0"/>
              <a:t>ISO/IEC JTC 1/SC 38 </a:t>
            </a:r>
            <a:r>
              <a:rPr lang="en-GB" sz="4400" smtClean="0"/>
              <a:t>published many standards </a:t>
            </a:r>
            <a:r>
              <a:rPr lang="en-GB" sz="4400" dirty="0"/>
              <a:t>in the area of</a:t>
            </a:r>
          </a:p>
          <a:p>
            <a:pPr lvl="1"/>
            <a:r>
              <a:rPr lang="en-GB" sz="4000" dirty="0"/>
              <a:t>Cloud Computing</a:t>
            </a:r>
          </a:p>
          <a:p>
            <a:pPr lvl="1"/>
            <a:r>
              <a:rPr lang="en-GB" sz="4000" dirty="0"/>
              <a:t>Web Services</a:t>
            </a:r>
          </a:p>
          <a:p>
            <a:pPr lvl="1"/>
            <a:r>
              <a:rPr lang="en-GB" sz="4000" dirty="0"/>
              <a:t>Service Oriented Architecture (SOA)</a:t>
            </a:r>
          </a:p>
          <a:p>
            <a:endParaRPr lang="en-GB" sz="4400" dirty="0"/>
          </a:p>
        </p:txBody>
      </p:sp>
    </p:spTree>
    <p:extLst>
      <p:ext uri="{BB962C8B-B14F-4D97-AF65-F5344CB8AC3E}">
        <p14:creationId xmlns:p14="http://schemas.microsoft.com/office/powerpoint/2010/main" val="38254871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Standards developed by </a:t>
            </a:r>
            <a:r>
              <a:rPr lang="en-GB" sz="4400" dirty="0"/>
              <a:t>ISO/IEC JTC 1/SC 38 </a:t>
            </a:r>
            <a:endParaRPr lang="en-GB" dirty="0"/>
          </a:p>
        </p:txBody>
      </p:sp>
      <p:sp>
        <p:nvSpPr>
          <p:cNvPr id="3" name="Content Placeholder 2"/>
          <p:cNvSpPr>
            <a:spLocks noGrp="1"/>
          </p:cNvSpPr>
          <p:nvPr>
            <p:ph idx="1"/>
          </p:nvPr>
        </p:nvSpPr>
        <p:spPr/>
        <p:txBody>
          <a:bodyPr>
            <a:normAutofit/>
          </a:bodyPr>
          <a:lstStyle/>
          <a:p>
            <a:r>
              <a:rPr lang="en-GB" sz="3600" dirty="0"/>
              <a:t>ISO/IEC JTC 1/SC 38 has 15 published standards in the area of</a:t>
            </a:r>
          </a:p>
          <a:p>
            <a:pPr lvl="1"/>
            <a:r>
              <a:rPr lang="en-GB" sz="3200" dirty="0">
                <a:solidFill>
                  <a:srgbClr val="FF0000"/>
                </a:solidFill>
              </a:rPr>
              <a:t>Cloud Computing</a:t>
            </a:r>
          </a:p>
          <a:p>
            <a:pPr lvl="1"/>
            <a:r>
              <a:rPr lang="en-GB" sz="3200" dirty="0"/>
              <a:t>Web Services</a:t>
            </a:r>
          </a:p>
          <a:p>
            <a:pPr lvl="1"/>
            <a:r>
              <a:rPr lang="en-GB" sz="3200" dirty="0"/>
              <a:t>Service Oriented Architecture (SOA)</a:t>
            </a:r>
          </a:p>
          <a:p>
            <a:endParaRPr lang="en-GB" sz="3600" dirty="0"/>
          </a:p>
        </p:txBody>
      </p:sp>
    </p:spTree>
    <p:extLst>
      <p:ext uri="{BB962C8B-B14F-4D97-AF65-F5344CB8AC3E}">
        <p14:creationId xmlns:p14="http://schemas.microsoft.com/office/powerpoint/2010/main" val="26587271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17203</a:t>
            </a:r>
          </a:p>
        </p:txBody>
      </p:sp>
      <p:sp>
        <p:nvSpPr>
          <p:cNvPr id="3" name="Content Placeholder 2"/>
          <p:cNvSpPr>
            <a:spLocks noGrp="1"/>
          </p:cNvSpPr>
          <p:nvPr>
            <p:ph idx="1"/>
          </p:nvPr>
        </p:nvSpPr>
        <p:spPr/>
        <p:txBody>
          <a:bodyPr>
            <a:normAutofit/>
          </a:bodyPr>
          <a:lstStyle/>
          <a:p>
            <a:r>
              <a:rPr lang="en-GB" sz="4000" dirty="0"/>
              <a:t>Information technology — Open Virtualization Format (OVF) specification</a:t>
            </a:r>
          </a:p>
          <a:p>
            <a:r>
              <a:rPr lang="en-GB" sz="4000" dirty="0"/>
              <a:t>Specifies an open, secure, portable, efficient and extensible format for the packaging and distribution of software to be run in virtual machines</a:t>
            </a:r>
          </a:p>
        </p:txBody>
      </p:sp>
    </p:spTree>
    <p:extLst>
      <p:ext uri="{BB962C8B-B14F-4D97-AF65-F5344CB8AC3E}">
        <p14:creationId xmlns:p14="http://schemas.microsoft.com/office/powerpoint/2010/main" val="16736927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17788</a:t>
            </a:r>
          </a:p>
        </p:txBody>
      </p:sp>
      <p:sp>
        <p:nvSpPr>
          <p:cNvPr id="3" name="Content Placeholder 2"/>
          <p:cNvSpPr>
            <a:spLocks noGrp="1"/>
          </p:cNvSpPr>
          <p:nvPr>
            <p:ph idx="1"/>
          </p:nvPr>
        </p:nvSpPr>
        <p:spPr/>
        <p:txBody>
          <a:bodyPr>
            <a:normAutofit/>
          </a:bodyPr>
          <a:lstStyle/>
          <a:p>
            <a:r>
              <a:rPr lang="en-GB" sz="4000" dirty="0"/>
              <a:t>Information technology -- Cloud computing -- Overview and vocabulary</a:t>
            </a:r>
          </a:p>
          <a:p>
            <a:r>
              <a:rPr lang="en-GB" sz="4000" dirty="0"/>
              <a:t>Provides an overview of cloud computing along with a set of terms and definitions</a:t>
            </a:r>
          </a:p>
        </p:txBody>
      </p:sp>
    </p:spTree>
    <p:extLst>
      <p:ext uri="{BB962C8B-B14F-4D97-AF65-F5344CB8AC3E}">
        <p14:creationId xmlns:p14="http://schemas.microsoft.com/office/powerpoint/2010/main" val="35775715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17789</a:t>
            </a:r>
          </a:p>
        </p:txBody>
      </p:sp>
      <p:sp>
        <p:nvSpPr>
          <p:cNvPr id="3" name="Content Placeholder 2"/>
          <p:cNvSpPr>
            <a:spLocks noGrp="1"/>
          </p:cNvSpPr>
          <p:nvPr>
            <p:ph idx="1"/>
          </p:nvPr>
        </p:nvSpPr>
        <p:spPr/>
        <p:txBody>
          <a:bodyPr>
            <a:normAutofit lnSpcReduction="10000"/>
          </a:bodyPr>
          <a:lstStyle/>
          <a:p>
            <a:r>
              <a:rPr lang="en-GB" sz="4000" dirty="0"/>
              <a:t>Information technology — Cloud computing — </a:t>
            </a:r>
            <a:r>
              <a:rPr lang="en-GB" sz="4000" dirty="0">
                <a:solidFill>
                  <a:srgbClr val="FF0000"/>
                </a:solidFill>
              </a:rPr>
              <a:t>Reference architecture</a:t>
            </a:r>
          </a:p>
          <a:p>
            <a:r>
              <a:rPr lang="en-GB" sz="4000" dirty="0"/>
              <a:t>Specifies the cloud computing reference architecture (CCRA)</a:t>
            </a:r>
          </a:p>
          <a:p>
            <a:pPr lvl="1"/>
            <a:r>
              <a:rPr lang="en-GB" sz="3600" dirty="0"/>
              <a:t>cloud computing roles</a:t>
            </a:r>
          </a:p>
          <a:p>
            <a:pPr lvl="1"/>
            <a:r>
              <a:rPr lang="en-GB" sz="3600" dirty="0"/>
              <a:t>cloud computing activities</a:t>
            </a:r>
          </a:p>
          <a:p>
            <a:pPr lvl="1"/>
            <a:r>
              <a:rPr lang="en-GB" sz="3600" dirty="0"/>
              <a:t>cloud computing functional components and their relationships</a:t>
            </a:r>
          </a:p>
        </p:txBody>
      </p:sp>
    </p:spTree>
    <p:extLst>
      <p:ext uri="{BB962C8B-B14F-4D97-AF65-F5344CB8AC3E}">
        <p14:creationId xmlns:p14="http://schemas.microsoft.com/office/powerpoint/2010/main" val="2016875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B177B25-3D67-F347-ED9D-4250C9834E54}"/>
              </a:ext>
            </a:extLst>
          </p:cNvPr>
          <p:cNvSpPr>
            <a:spLocks noGrp="1"/>
          </p:cNvSpPr>
          <p:nvPr>
            <p:ph type="title"/>
          </p:nvPr>
        </p:nvSpPr>
        <p:spPr/>
        <p:txBody>
          <a:bodyPr/>
          <a:lstStyle/>
          <a:p>
            <a:r>
              <a:rPr lang="en-AU" dirty="0"/>
              <a:t>Cloud customer/consumer</a:t>
            </a:r>
            <a:endParaRPr lang="x-none" dirty="0"/>
          </a:p>
        </p:txBody>
      </p:sp>
      <p:sp>
        <p:nvSpPr>
          <p:cNvPr id="3" name="内容占位符 2">
            <a:extLst>
              <a:ext uri="{FF2B5EF4-FFF2-40B4-BE49-F238E27FC236}">
                <a16:creationId xmlns="" xmlns:a16="http://schemas.microsoft.com/office/drawing/2014/main" id="{68C1BC44-A916-63FD-4B46-D7FEFAF35DD8}"/>
              </a:ext>
            </a:extLst>
          </p:cNvPr>
          <p:cNvSpPr>
            <a:spLocks noGrp="1"/>
          </p:cNvSpPr>
          <p:nvPr>
            <p:ph idx="1"/>
          </p:nvPr>
        </p:nvSpPr>
        <p:spPr/>
        <p:txBody>
          <a:bodyPr>
            <a:normAutofit/>
          </a:bodyPr>
          <a:lstStyle/>
          <a:p>
            <a:r>
              <a:rPr lang="en-US" sz="3200" dirty="0"/>
              <a:t>A cloud customer (cloud consumer) represents a person or organization that maintains a business relationship with, and uses the service from a cloud provider</a:t>
            </a:r>
          </a:p>
        </p:txBody>
      </p:sp>
      <p:pic>
        <p:nvPicPr>
          <p:cNvPr id="4" name="图片 3">
            <a:extLst>
              <a:ext uri="{FF2B5EF4-FFF2-40B4-BE49-F238E27FC236}">
                <a16:creationId xmlns="" xmlns:a16="http://schemas.microsoft.com/office/drawing/2014/main" id="{98F6B856-1C29-4299-4013-61FB21C6B13E}"/>
              </a:ext>
            </a:extLst>
          </p:cNvPr>
          <p:cNvPicPr>
            <a:picLocks noChangeAspect="1"/>
          </p:cNvPicPr>
          <p:nvPr/>
        </p:nvPicPr>
        <p:blipFill>
          <a:blip r:embed="rId2"/>
          <a:stretch>
            <a:fillRect/>
          </a:stretch>
        </p:blipFill>
        <p:spPr>
          <a:xfrm>
            <a:off x="3767667" y="3442207"/>
            <a:ext cx="6028266" cy="3050667"/>
          </a:xfrm>
          <a:prstGeom prst="rect">
            <a:avLst/>
          </a:prstGeom>
        </p:spPr>
      </p:pic>
    </p:spTree>
    <p:extLst>
      <p:ext uri="{BB962C8B-B14F-4D97-AF65-F5344CB8AC3E}">
        <p14:creationId xmlns:p14="http://schemas.microsoft.com/office/powerpoint/2010/main" val="1488871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17826</a:t>
            </a:r>
          </a:p>
        </p:txBody>
      </p:sp>
      <p:sp>
        <p:nvSpPr>
          <p:cNvPr id="3" name="Content Placeholder 2"/>
          <p:cNvSpPr>
            <a:spLocks noGrp="1"/>
          </p:cNvSpPr>
          <p:nvPr>
            <p:ph idx="1"/>
          </p:nvPr>
        </p:nvSpPr>
        <p:spPr/>
        <p:txBody>
          <a:bodyPr>
            <a:normAutofit/>
          </a:bodyPr>
          <a:lstStyle/>
          <a:p>
            <a:r>
              <a:rPr lang="en-GB" sz="4000" dirty="0"/>
              <a:t>Information technology – Cloud Data Management Interface (CDMI)</a:t>
            </a:r>
          </a:p>
          <a:p>
            <a:r>
              <a:rPr lang="en-GB" sz="4000" dirty="0"/>
              <a:t>Specifies the interface to access cloud storage and to manage the stored data</a:t>
            </a:r>
          </a:p>
        </p:txBody>
      </p:sp>
    </p:spTree>
    <p:extLst>
      <p:ext uri="{BB962C8B-B14F-4D97-AF65-F5344CB8AC3E}">
        <p14:creationId xmlns:p14="http://schemas.microsoft.com/office/powerpoint/2010/main" val="16536462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19086-1</a:t>
            </a:r>
          </a:p>
        </p:txBody>
      </p:sp>
      <p:sp>
        <p:nvSpPr>
          <p:cNvPr id="3" name="Content Placeholder 2"/>
          <p:cNvSpPr>
            <a:spLocks noGrp="1"/>
          </p:cNvSpPr>
          <p:nvPr>
            <p:ph idx="1"/>
          </p:nvPr>
        </p:nvSpPr>
        <p:spPr/>
        <p:txBody>
          <a:bodyPr>
            <a:normAutofit/>
          </a:bodyPr>
          <a:lstStyle/>
          <a:p>
            <a:r>
              <a:rPr lang="en-GB" sz="4000" dirty="0"/>
              <a:t>Information technology — Cloud computing — Service level agreement (SLA) framework — Part 1: Overview and concepts</a:t>
            </a:r>
          </a:p>
          <a:p>
            <a:r>
              <a:rPr lang="en-GB" sz="4000" dirty="0" smtClean="0"/>
              <a:t>Establishes </a:t>
            </a:r>
            <a:r>
              <a:rPr lang="en-GB" sz="4000" dirty="0"/>
              <a:t>a set of common cloud SLA building blocks (concepts, terms, definitions, contexts) that can be used to create cloud Service Level Agreements (SLAs).</a:t>
            </a:r>
          </a:p>
        </p:txBody>
      </p:sp>
    </p:spTree>
    <p:extLst>
      <p:ext uri="{BB962C8B-B14F-4D97-AF65-F5344CB8AC3E}">
        <p14:creationId xmlns:p14="http://schemas.microsoft.com/office/powerpoint/2010/main" val="38446339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19086-2</a:t>
            </a:r>
          </a:p>
        </p:txBody>
      </p:sp>
      <p:sp>
        <p:nvSpPr>
          <p:cNvPr id="3" name="Content Placeholder 2"/>
          <p:cNvSpPr>
            <a:spLocks noGrp="1"/>
          </p:cNvSpPr>
          <p:nvPr>
            <p:ph idx="1"/>
          </p:nvPr>
        </p:nvSpPr>
        <p:spPr/>
        <p:txBody>
          <a:bodyPr>
            <a:normAutofit/>
          </a:bodyPr>
          <a:lstStyle/>
          <a:p>
            <a:r>
              <a:rPr lang="en-GB" sz="4400" dirty="0"/>
              <a:t>Cloud computing — Service level agreement (SLA) framework — Part 2: Metric model</a:t>
            </a:r>
          </a:p>
          <a:p>
            <a:r>
              <a:rPr lang="en-GB" sz="4400" dirty="0"/>
              <a:t>Establishes common terminology, defines a model for specifying metrics for cloud SLAs, and includes applications of the model with examples.</a:t>
            </a:r>
          </a:p>
        </p:txBody>
      </p:sp>
    </p:spTree>
    <p:extLst>
      <p:ext uri="{BB962C8B-B14F-4D97-AF65-F5344CB8AC3E}">
        <p14:creationId xmlns:p14="http://schemas.microsoft.com/office/powerpoint/2010/main" val="15996350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19086-3</a:t>
            </a:r>
          </a:p>
        </p:txBody>
      </p:sp>
      <p:sp>
        <p:nvSpPr>
          <p:cNvPr id="3" name="Content Placeholder 2"/>
          <p:cNvSpPr>
            <a:spLocks noGrp="1"/>
          </p:cNvSpPr>
          <p:nvPr>
            <p:ph idx="1"/>
          </p:nvPr>
        </p:nvSpPr>
        <p:spPr/>
        <p:txBody>
          <a:bodyPr>
            <a:normAutofit/>
          </a:bodyPr>
          <a:lstStyle/>
          <a:p>
            <a:r>
              <a:rPr lang="en-GB" sz="4000" dirty="0"/>
              <a:t>Information technology — Cloud computing — Service level agreement (SLA) framework — Part 3: Core conformance requirements</a:t>
            </a:r>
          </a:p>
          <a:p>
            <a:r>
              <a:rPr lang="en-GB" sz="4000" dirty="0"/>
              <a:t>Specifies the core conformance requirements for service level agreements (SLAs) for cloud services based on ISO/IEC 19086‑1 and guidance on the core conformance requirements.</a:t>
            </a:r>
          </a:p>
        </p:txBody>
      </p:sp>
    </p:spTree>
    <p:extLst>
      <p:ext uri="{BB962C8B-B14F-4D97-AF65-F5344CB8AC3E}">
        <p14:creationId xmlns:p14="http://schemas.microsoft.com/office/powerpoint/2010/main" val="36436807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19941</a:t>
            </a:r>
          </a:p>
        </p:txBody>
      </p:sp>
      <p:sp>
        <p:nvSpPr>
          <p:cNvPr id="3" name="Content Placeholder 2"/>
          <p:cNvSpPr>
            <a:spLocks noGrp="1"/>
          </p:cNvSpPr>
          <p:nvPr>
            <p:ph idx="1"/>
          </p:nvPr>
        </p:nvSpPr>
        <p:spPr/>
        <p:txBody>
          <a:bodyPr>
            <a:normAutofit/>
          </a:bodyPr>
          <a:lstStyle/>
          <a:p>
            <a:r>
              <a:rPr lang="en-GB" sz="3600" dirty="0"/>
              <a:t>Information technology — Cloud computing — Interoperability and portability</a:t>
            </a:r>
          </a:p>
          <a:p>
            <a:r>
              <a:rPr lang="en-GB" sz="3600" dirty="0"/>
              <a:t>Specifies cloud computing interoperability and portability types, the relationship and interactions between these two cross-cutting aspects of cloud computing and common terminology and concepts used to discuss interoperability and portability, particularly relating to cloud services.</a:t>
            </a:r>
          </a:p>
        </p:txBody>
      </p:sp>
    </p:spTree>
    <p:extLst>
      <p:ext uri="{BB962C8B-B14F-4D97-AF65-F5344CB8AC3E}">
        <p14:creationId xmlns:p14="http://schemas.microsoft.com/office/powerpoint/2010/main" val="29402986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19944</a:t>
            </a:r>
          </a:p>
        </p:txBody>
      </p:sp>
      <p:sp>
        <p:nvSpPr>
          <p:cNvPr id="3" name="Content Placeholder 2"/>
          <p:cNvSpPr>
            <a:spLocks noGrp="1"/>
          </p:cNvSpPr>
          <p:nvPr>
            <p:ph idx="1"/>
          </p:nvPr>
        </p:nvSpPr>
        <p:spPr/>
        <p:txBody>
          <a:bodyPr>
            <a:normAutofit/>
          </a:bodyPr>
          <a:lstStyle/>
          <a:p>
            <a:r>
              <a:rPr lang="en-GB" sz="3600" dirty="0"/>
              <a:t>Information technology — Cloud computing — Cloud services and devices: Data flow, data categories and data use</a:t>
            </a:r>
          </a:p>
          <a:p>
            <a:r>
              <a:rPr lang="en-GB" sz="3600" dirty="0"/>
              <a:t>Extends the existing cloud computing vocabulary and reference architecture in ISO/IEC 17788 and ISO/IEC 17789 to describe an ecosystem involving devices using cloud services</a:t>
            </a:r>
          </a:p>
        </p:txBody>
      </p:sp>
    </p:spTree>
    <p:extLst>
      <p:ext uri="{BB962C8B-B14F-4D97-AF65-F5344CB8AC3E}">
        <p14:creationId xmlns:p14="http://schemas.microsoft.com/office/powerpoint/2010/main" val="30556646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TR 22678</a:t>
            </a:r>
          </a:p>
        </p:txBody>
      </p:sp>
      <p:sp>
        <p:nvSpPr>
          <p:cNvPr id="3" name="Content Placeholder 2"/>
          <p:cNvSpPr>
            <a:spLocks noGrp="1"/>
          </p:cNvSpPr>
          <p:nvPr>
            <p:ph idx="1"/>
          </p:nvPr>
        </p:nvSpPr>
        <p:spPr/>
        <p:txBody>
          <a:bodyPr>
            <a:normAutofit lnSpcReduction="10000"/>
          </a:bodyPr>
          <a:lstStyle/>
          <a:p>
            <a:r>
              <a:rPr lang="en-GB" sz="4000" dirty="0"/>
              <a:t>Information technology — Cloud computing — Guidance for policy development</a:t>
            </a:r>
          </a:p>
          <a:p>
            <a:r>
              <a:rPr lang="en-GB" sz="4000" dirty="0"/>
              <a:t>Provides guidance on the use of international standards as a tool in the development of those policies that govern or regulate cloud service providers (CSPs) and cloud services, and those policies and practices that govern the use of cloud services in organisations.</a:t>
            </a:r>
          </a:p>
        </p:txBody>
      </p:sp>
    </p:spTree>
    <p:extLst>
      <p:ext uri="{BB962C8B-B14F-4D97-AF65-F5344CB8AC3E}">
        <p14:creationId xmlns:p14="http://schemas.microsoft.com/office/powerpoint/2010/main" val="187737285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TR 23186</a:t>
            </a:r>
          </a:p>
        </p:txBody>
      </p:sp>
      <p:sp>
        <p:nvSpPr>
          <p:cNvPr id="3" name="Content Placeholder 2"/>
          <p:cNvSpPr>
            <a:spLocks noGrp="1"/>
          </p:cNvSpPr>
          <p:nvPr>
            <p:ph idx="1"/>
          </p:nvPr>
        </p:nvSpPr>
        <p:spPr/>
        <p:txBody>
          <a:bodyPr>
            <a:normAutofit fontScale="92500"/>
          </a:bodyPr>
          <a:lstStyle/>
          <a:p>
            <a:r>
              <a:rPr lang="en-GB" sz="4000" dirty="0"/>
              <a:t>Information technology — Cloud computing — Framework of trust for processing of multi-sourced data</a:t>
            </a:r>
          </a:p>
          <a:p>
            <a:r>
              <a:rPr lang="en-GB" sz="4000" dirty="0"/>
              <a:t>Describes a framework of trust for the processing of multi-sourced data that includes data use obligations and controls, data provenance, chain of custody, security and immutable proof of compliance as elements of the framework.</a:t>
            </a:r>
          </a:p>
        </p:txBody>
      </p:sp>
    </p:spTree>
    <p:extLst>
      <p:ext uri="{BB962C8B-B14F-4D97-AF65-F5344CB8AC3E}">
        <p14:creationId xmlns:p14="http://schemas.microsoft.com/office/powerpoint/2010/main" val="27241481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Standards developed by </a:t>
            </a:r>
            <a:r>
              <a:rPr lang="en-GB" sz="4400" dirty="0"/>
              <a:t>ISO/IEC JTC 1/SC 38 </a:t>
            </a:r>
            <a:endParaRPr lang="en-GB" dirty="0"/>
          </a:p>
        </p:txBody>
      </p:sp>
      <p:sp>
        <p:nvSpPr>
          <p:cNvPr id="3" name="Content Placeholder 2"/>
          <p:cNvSpPr>
            <a:spLocks noGrp="1"/>
          </p:cNvSpPr>
          <p:nvPr>
            <p:ph idx="1"/>
          </p:nvPr>
        </p:nvSpPr>
        <p:spPr/>
        <p:txBody>
          <a:bodyPr>
            <a:normAutofit/>
          </a:bodyPr>
          <a:lstStyle/>
          <a:p>
            <a:r>
              <a:rPr lang="en-GB" sz="3600" dirty="0"/>
              <a:t>ISO/IEC JTC 1/SC 38 has 15 published standards in the area of</a:t>
            </a:r>
          </a:p>
          <a:p>
            <a:pPr lvl="1"/>
            <a:r>
              <a:rPr lang="en-GB" sz="3200" dirty="0"/>
              <a:t>Cloud Computing</a:t>
            </a:r>
          </a:p>
          <a:p>
            <a:pPr lvl="1"/>
            <a:r>
              <a:rPr lang="en-GB" sz="3200" dirty="0">
                <a:solidFill>
                  <a:srgbClr val="FF0000"/>
                </a:solidFill>
              </a:rPr>
              <a:t>Web Services</a:t>
            </a:r>
          </a:p>
          <a:p>
            <a:pPr lvl="1"/>
            <a:r>
              <a:rPr lang="en-GB" sz="3200" dirty="0"/>
              <a:t>Service Oriented Architecture (SOA)</a:t>
            </a:r>
          </a:p>
          <a:p>
            <a:endParaRPr lang="en-GB" sz="3600" dirty="0"/>
          </a:p>
        </p:txBody>
      </p:sp>
    </p:spTree>
    <p:extLst>
      <p:ext uri="{BB962C8B-B14F-4D97-AF65-F5344CB8AC3E}">
        <p14:creationId xmlns:p14="http://schemas.microsoft.com/office/powerpoint/2010/main" val="40226655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17963</a:t>
            </a:r>
          </a:p>
        </p:txBody>
      </p:sp>
      <p:sp>
        <p:nvSpPr>
          <p:cNvPr id="3" name="Content Placeholder 2"/>
          <p:cNvSpPr>
            <a:spLocks noGrp="1"/>
          </p:cNvSpPr>
          <p:nvPr>
            <p:ph idx="1"/>
          </p:nvPr>
        </p:nvSpPr>
        <p:spPr/>
        <p:txBody>
          <a:bodyPr>
            <a:normAutofit/>
          </a:bodyPr>
          <a:lstStyle/>
          <a:p>
            <a:r>
              <a:rPr lang="en-GB" sz="4000" dirty="0"/>
              <a:t>Web Services for Management (WS-Management) Specification</a:t>
            </a:r>
          </a:p>
          <a:p>
            <a:r>
              <a:rPr lang="en-GB" sz="4000" dirty="0"/>
              <a:t>Describes a Web services protocol based on SOAP for use in management‑specific domains</a:t>
            </a:r>
          </a:p>
        </p:txBody>
      </p:sp>
    </p:spTree>
    <p:extLst>
      <p:ext uri="{BB962C8B-B14F-4D97-AF65-F5344CB8AC3E}">
        <p14:creationId xmlns:p14="http://schemas.microsoft.com/office/powerpoint/2010/main" val="1208858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B177B25-3D67-F347-ED9D-4250C9834E54}"/>
              </a:ext>
            </a:extLst>
          </p:cNvPr>
          <p:cNvSpPr>
            <a:spLocks noGrp="1"/>
          </p:cNvSpPr>
          <p:nvPr>
            <p:ph type="title"/>
          </p:nvPr>
        </p:nvSpPr>
        <p:spPr/>
        <p:txBody>
          <a:bodyPr/>
          <a:lstStyle/>
          <a:p>
            <a:r>
              <a:rPr lang="en-AU" dirty="0"/>
              <a:t>Cloud customer/consumer</a:t>
            </a:r>
            <a:endParaRPr lang="x-none" dirty="0"/>
          </a:p>
        </p:txBody>
      </p:sp>
      <p:sp>
        <p:nvSpPr>
          <p:cNvPr id="3" name="内容占位符 2">
            <a:extLst>
              <a:ext uri="{FF2B5EF4-FFF2-40B4-BE49-F238E27FC236}">
                <a16:creationId xmlns="" xmlns:a16="http://schemas.microsoft.com/office/drawing/2014/main" id="{68C1BC44-A916-63FD-4B46-D7FEFAF35DD8}"/>
              </a:ext>
            </a:extLst>
          </p:cNvPr>
          <p:cNvSpPr>
            <a:spLocks noGrp="1"/>
          </p:cNvSpPr>
          <p:nvPr>
            <p:ph idx="1"/>
          </p:nvPr>
        </p:nvSpPr>
        <p:spPr/>
        <p:txBody>
          <a:bodyPr>
            <a:normAutofit/>
          </a:bodyPr>
          <a:lstStyle/>
          <a:p>
            <a:r>
              <a:rPr lang="en-US" sz="3600" dirty="0"/>
              <a:t>A cloud customer browses the service catalog from a cloud provider, requests the appropriate service, sets up service contracts with the cloud provider, and uses the service</a:t>
            </a:r>
          </a:p>
          <a:p>
            <a:r>
              <a:rPr lang="en-US" sz="3600" dirty="0"/>
              <a:t>The cloud consumer may be billed for the service provisioned, and needs to arrange payments accordingly</a:t>
            </a:r>
          </a:p>
          <a:p>
            <a:endParaRPr lang="en-US" sz="3600" dirty="0"/>
          </a:p>
        </p:txBody>
      </p:sp>
    </p:spTree>
    <p:extLst>
      <p:ext uri="{BB962C8B-B14F-4D97-AF65-F5344CB8AC3E}">
        <p14:creationId xmlns:p14="http://schemas.microsoft.com/office/powerpoint/2010/main" val="37733236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Standards developed by </a:t>
            </a:r>
            <a:r>
              <a:rPr lang="en-GB" sz="4400" dirty="0"/>
              <a:t>ISO/IEC JTC 1/SC 38 </a:t>
            </a:r>
            <a:endParaRPr lang="en-GB" dirty="0"/>
          </a:p>
        </p:txBody>
      </p:sp>
      <p:sp>
        <p:nvSpPr>
          <p:cNvPr id="3" name="Content Placeholder 2"/>
          <p:cNvSpPr>
            <a:spLocks noGrp="1"/>
          </p:cNvSpPr>
          <p:nvPr>
            <p:ph idx="1"/>
          </p:nvPr>
        </p:nvSpPr>
        <p:spPr/>
        <p:txBody>
          <a:bodyPr>
            <a:normAutofit/>
          </a:bodyPr>
          <a:lstStyle/>
          <a:p>
            <a:r>
              <a:rPr lang="en-GB" sz="3600" dirty="0"/>
              <a:t>ISO/IEC JTC 1/SC 38 has 15 published standards in the area of</a:t>
            </a:r>
          </a:p>
          <a:p>
            <a:pPr lvl="1"/>
            <a:r>
              <a:rPr lang="en-GB" sz="3200" dirty="0"/>
              <a:t>Cloud Computing</a:t>
            </a:r>
          </a:p>
          <a:p>
            <a:pPr lvl="1"/>
            <a:r>
              <a:rPr lang="en-GB" sz="3200" dirty="0"/>
              <a:t>Web Services</a:t>
            </a:r>
          </a:p>
          <a:p>
            <a:pPr lvl="1"/>
            <a:r>
              <a:rPr lang="en-GB" sz="3200" dirty="0">
                <a:solidFill>
                  <a:srgbClr val="FF0000"/>
                </a:solidFill>
              </a:rPr>
              <a:t>Service Oriented Architecture (SOA)</a:t>
            </a:r>
          </a:p>
          <a:p>
            <a:endParaRPr lang="en-GB" sz="3600" dirty="0"/>
          </a:p>
        </p:txBody>
      </p:sp>
    </p:spTree>
    <p:extLst>
      <p:ext uri="{BB962C8B-B14F-4D97-AF65-F5344CB8AC3E}">
        <p14:creationId xmlns:p14="http://schemas.microsoft.com/office/powerpoint/2010/main" val="34054724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17998</a:t>
            </a:r>
          </a:p>
        </p:txBody>
      </p:sp>
      <p:sp>
        <p:nvSpPr>
          <p:cNvPr id="3" name="Content Placeholder 2"/>
          <p:cNvSpPr>
            <a:spLocks noGrp="1"/>
          </p:cNvSpPr>
          <p:nvPr>
            <p:ph idx="1"/>
          </p:nvPr>
        </p:nvSpPr>
        <p:spPr/>
        <p:txBody>
          <a:bodyPr>
            <a:normAutofit lnSpcReduction="10000"/>
          </a:bodyPr>
          <a:lstStyle/>
          <a:p>
            <a:r>
              <a:rPr lang="en-GB" sz="3600" dirty="0"/>
              <a:t>Information technology – SOA Governance Framework</a:t>
            </a:r>
          </a:p>
          <a:p>
            <a:r>
              <a:rPr lang="en-GB" sz="3600" dirty="0"/>
              <a:t>Describes a framework for providing context and definitions related to SOA for organizations to use when deploying SOA governance. </a:t>
            </a:r>
          </a:p>
          <a:p>
            <a:r>
              <a:rPr lang="en-GB" sz="3600" dirty="0" smtClean="0"/>
              <a:t>Defines</a:t>
            </a:r>
            <a:r>
              <a:rPr lang="en-GB" sz="3600" dirty="0"/>
              <a:t>:</a:t>
            </a:r>
          </a:p>
          <a:p>
            <a:pPr lvl="1"/>
            <a:r>
              <a:rPr lang="en-GB" sz="3200" dirty="0"/>
              <a:t>SOA Governance</a:t>
            </a:r>
          </a:p>
          <a:p>
            <a:pPr lvl="1"/>
            <a:r>
              <a:rPr lang="en-GB" sz="3200" dirty="0"/>
              <a:t>SOA Governance Reference Model</a:t>
            </a:r>
          </a:p>
          <a:p>
            <a:pPr lvl="1"/>
            <a:r>
              <a:rPr lang="en-GB" sz="3200" dirty="0"/>
              <a:t>SOA Governance Vitality Model</a:t>
            </a:r>
          </a:p>
        </p:txBody>
      </p:sp>
    </p:spTree>
    <p:extLst>
      <p:ext uri="{BB962C8B-B14F-4D97-AF65-F5344CB8AC3E}">
        <p14:creationId xmlns:p14="http://schemas.microsoft.com/office/powerpoint/2010/main" val="18101589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18384-1</a:t>
            </a:r>
          </a:p>
        </p:txBody>
      </p:sp>
      <p:sp>
        <p:nvSpPr>
          <p:cNvPr id="3" name="Content Placeholder 2"/>
          <p:cNvSpPr>
            <a:spLocks noGrp="1"/>
          </p:cNvSpPr>
          <p:nvPr>
            <p:ph idx="1"/>
          </p:nvPr>
        </p:nvSpPr>
        <p:spPr/>
        <p:txBody>
          <a:bodyPr>
            <a:normAutofit fontScale="92500"/>
          </a:bodyPr>
          <a:lstStyle/>
          <a:p>
            <a:r>
              <a:rPr lang="en-GB" sz="4000" dirty="0"/>
              <a:t>Information technology — Reference Architecture for Service Oriented Architecture (SOA RA) — Part 1: Terminology and concepts for SOA</a:t>
            </a:r>
          </a:p>
          <a:p>
            <a:r>
              <a:rPr lang="en-GB" sz="4000" dirty="0"/>
              <a:t>Establishes vocabulary, guidelines, and general technical principles underlying service oriented architecture (SOA), including principles relating to functional design, performance, development, deployment, and management.</a:t>
            </a:r>
          </a:p>
        </p:txBody>
      </p:sp>
    </p:spTree>
    <p:extLst>
      <p:ext uri="{BB962C8B-B14F-4D97-AF65-F5344CB8AC3E}">
        <p14:creationId xmlns:p14="http://schemas.microsoft.com/office/powerpoint/2010/main" val="517566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18384-1</a:t>
            </a:r>
          </a:p>
        </p:txBody>
      </p:sp>
      <p:sp>
        <p:nvSpPr>
          <p:cNvPr id="3" name="Content Placeholder 2"/>
          <p:cNvSpPr>
            <a:spLocks noGrp="1"/>
          </p:cNvSpPr>
          <p:nvPr>
            <p:ph idx="1"/>
          </p:nvPr>
        </p:nvSpPr>
        <p:spPr/>
        <p:txBody>
          <a:bodyPr>
            <a:normAutofit fontScale="92500"/>
          </a:bodyPr>
          <a:lstStyle/>
          <a:p>
            <a:r>
              <a:rPr lang="en-GB" sz="4000" dirty="0"/>
              <a:t>Information technology — Reference Architecture for Service Oriented Architecture (SOA RA) — Part 1: Terminology and concepts for SOA</a:t>
            </a:r>
          </a:p>
          <a:p>
            <a:r>
              <a:rPr lang="en-GB" sz="4000" dirty="0"/>
              <a:t>Establishes vocabulary, guidelines, and general technical principles underlying service oriented architecture (SOA), including principles relating to functional design, performance, development, deployment, and management.</a:t>
            </a:r>
          </a:p>
        </p:txBody>
      </p:sp>
    </p:spTree>
    <p:extLst>
      <p:ext uri="{BB962C8B-B14F-4D97-AF65-F5344CB8AC3E}">
        <p14:creationId xmlns:p14="http://schemas.microsoft.com/office/powerpoint/2010/main" val="39899355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18384-2</a:t>
            </a:r>
          </a:p>
        </p:txBody>
      </p:sp>
      <p:sp>
        <p:nvSpPr>
          <p:cNvPr id="3" name="Content Placeholder 2"/>
          <p:cNvSpPr>
            <a:spLocks noGrp="1"/>
          </p:cNvSpPr>
          <p:nvPr>
            <p:ph idx="1"/>
          </p:nvPr>
        </p:nvSpPr>
        <p:spPr/>
        <p:txBody>
          <a:bodyPr>
            <a:normAutofit lnSpcReduction="10000"/>
          </a:bodyPr>
          <a:lstStyle/>
          <a:p>
            <a:r>
              <a:rPr lang="en-GB" sz="4000" dirty="0"/>
              <a:t>Information technology — Reference Architecture for Service Oriented Architecture (SOA RA) — Part 2: Reference Architecture for SOA Solutions</a:t>
            </a:r>
          </a:p>
          <a:p>
            <a:r>
              <a:rPr lang="en-GB" sz="4000" dirty="0"/>
              <a:t>Describes a Reference Architecture for SOA Solutions which applies to functional design, performance, development, deployment and management of SOA Solutions.</a:t>
            </a:r>
          </a:p>
        </p:txBody>
      </p:sp>
    </p:spTree>
    <p:extLst>
      <p:ext uri="{BB962C8B-B14F-4D97-AF65-F5344CB8AC3E}">
        <p14:creationId xmlns:p14="http://schemas.microsoft.com/office/powerpoint/2010/main" val="6806497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18384-3</a:t>
            </a:r>
          </a:p>
        </p:txBody>
      </p:sp>
      <p:sp>
        <p:nvSpPr>
          <p:cNvPr id="3" name="Content Placeholder 2"/>
          <p:cNvSpPr>
            <a:spLocks noGrp="1"/>
          </p:cNvSpPr>
          <p:nvPr>
            <p:ph idx="1"/>
          </p:nvPr>
        </p:nvSpPr>
        <p:spPr/>
        <p:txBody>
          <a:bodyPr>
            <a:normAutofit fontScale="92500"/>
          </a:bodyPr>
          <a:lstStyle/>
          <a:p>
            <a:r>
              <a:rPr lang="en-GB" sz="4000" dirty="0"/>
              <a:t>Information technology — Reference Architecture for Service Oriented Architecture (SOA RA) — Part 3: Service Oriented Architecture ontology</a:t>
            </a:r>
          </a:p>
          <a:p>
            <a:r>
              <a:rPr lang="en-GB" sz="4000" dirty="0"/>
              <a:t>Defines a formal ontology for service-oriented architecture (SOA), an architectural style that supports service orientation. The terms defined in this ontology are key terms from the vocabulary in ISO/IEC 18384-1.</a:t>
            </a:r>
          </a:p>
        </p:txBody>
      </p:sp>
    </p:spTree>
    <p:extLst>
      <p:ext uri="{BB962C8B-B14F-4D97-AF65-F5344CB8AC3E}">
        <p14:creationId xmlns:p14="http://schemas.microsoft.com/office/powerpoint/2010/main" val="34219111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TR 30102</a:t>
            </a:r>
          </a:p>
        </p:txBody>
      </p:sp>
      <p:sp>
        <p:nvSpPr>
          <p:cNvPr id="3" name="Content Placeholder 2"/>
          <p:cNvSpPr>
            <a:spLocks noGrp="1"/>
          </p:cNvSpPr>
          <p:nvPr>
            <p:ph idx="1"/>
          </p:nvPr>
        </p:nvSpPr>
        <p:spPr/>
        <p:txBody>
          <a:bodyPr>
            <a:normAutofit lnSpcReduction="10000"/>
          </a:bodyPr>
          <a:lstStyle/>
          <a:p>
            <a:r>
              <a:rPr lang="en-GB" sz="4000" dirty="0"/>
              <a:t>Information technology – Distributed Application Platforms and Services (DAPS) – General technical principles of Service Oriented Architecture</a:t>
            </a:r>
          </a:p>
          <a:p>
            <a:r>
              <a:rPr lang="en-GB" sz="4000" dirty="0"/>
              <a:t>Describes general technical principles underlying SOA including principles relating to functional design, performance, development, deployment and management</a:t>
            </a:r>
          </a:p>
        </p:txBody>
      </p:sp>
    </p:spTree>
    <p:extLst>
      <p:ext uri="{BB962C8B-B14F-4D97-AF65-F5344CB8AC3E}">
        <p14:creationId xmlns:p14="http://schemas.microsoft.com/office/powerpoint/2010/main" val="312491930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Collaborations (1)</a:t>
            </a:r>
          </a:p>
        </p:txBody>
      </p:sp>
      <p:sp>
        <p:nvSpPr>
          <p:cNvPr id="3" name="Content Placeholder 2"/>
          <p:cNvSpPr>
            <a:spLocks noGrp="1"/>
          </p:cNvSpPr>
          <p:nvPr>
            <p:ph idx="1"/>
          </p:nvPr>
        </p:nvSpPr>
        <p:spPr/>
        <p:txBody>
          <a:bodyPr>
            <a:normAutofit/>
          </a:bodyPr>
          <a:lstStyle/>
          <a:p>
            <a:r>
              <a:rPr lang="en-GB" sz="4400" dirty="0"/>
              <a:t>SO/IEC JTC 1/SC 38 subcommittee works closely with a number of other JTC 1 subcommittees</a:t>
            </a:r>
          </a:p>
          <a:p>
            <a:pPr lvl="1"/>
            <a:r>
              <a:rPr lang="en-GB" sz="4000" dirty="0"/>
              <a:t>ISO/IEC JTC 1/SC 7, </a:t>
            </a:r>
            <a:r>
              <a:rPr lang="en-GB" sz="4000" dirty="0">
                <a:highlight>
                  <a:srgbClr val="FFFF00"/>
                </a:highlight>
              </a:rPr>
              <a:t>Software and Systems Engineering </a:t>
            </a:r>
          </a:p>
          <a:p>
            <a:pPr lvl="1"/>
            <a:r>
              <a:rPr lang="en-GB" sz="4000" dirty="0"/>
              <a:t>ISO/IEC JTC 1/SC 27, </a:t>
            </a:r>
            <a:r>
              <a:rPr lang="en-GB" sz="4000" dirty="0">
                <a:highlight>
                  <a:srgbClr val="FFFF00"/>
                </a:highlight>
              </a:rPr>
              <a:t>IT Security Techniques</a:t>
            </a:r>
          </a:p>
          <a:p>
            <a:pPr lvl="1"/>
            <a:r>
              <a:rPr lang="en-GB" sz="4000" dirty="0"/>
              <a:t>…</a:t>
            </a:r>
          </a:p>
        </p:txBody>
      </p:sp>
    </p:spTree>
    <p:extLst>
      <p:ext uri="{BB962C8B-B14F-4D97-AF65-F5344CB8AC3E}">
        <p14:creationId xmlns:p14="http://schemas.microsoft.com/office/powerpoint/2010/main" val="25761941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Collaborations (2)</a:t>
            </a:r>
          </a:p>
        </p:txBody>
      </p:sp>
      <p:sp>
        <p:nvSpPr>
          <p:cNvPr id="3" name="Content Placeholder 2"/>
          <p:cNvSpPr>
            <a:spLocks noGrp="1"/>
          </p:cNvSpPr>
          <p:nvPr>
            <p:ph idx="1"/>
          </p:nvPr>
        </p:nvSpPr>
        <p:spPr/>
        <p:txBody>
          <a:bodyPr>
            <a:normAutofit lnSpcReduction="10000"/>
          </a:bodyPr>
          <a:lstStyle/>
          <a:p>
            <a:r>
              <a:rPr lang="en-GB" sz="4000" dirty="0"/>
              <a:t>SO/IEC JTC 1/SC 38 subcommittee works with a number of </a:t>
            </a:r>
            <a:r>
              <a:rPr lang="en-GB" sz="4000" dirty="0">
                <a:highlight>
                  <a:srgbClr val="FFFF00"/>
                </a:highlight>
              </a:rPr>
              <a:t>external forums</a:t>
            </a:r>
          </a:p>
          <a:p>
            <a:pPr lvl="1"/>
            <a:r>
              <a:rPr lang="en-GB" sz="3600" dirty="0"/>
              <a:t>Cloud Security Alliance</a:t>
            </a:r>
          </a:p>
          <a:p>
            <a:pPr lvl="1"/>
            <a:r>
              <a:rPr lang="en-GB" sz="3600" dirty="0"/>
              <a:t>Distributed Management Task Force (DMTF)</a:t>
            </a:r>
          </a:p>
          <a:p>
            <a:pPr lvl="1"/>
            <a:r>
              <a:rPr lang="en-GB" sz="3600" dirty="0"/>
              <a:t>Open Grid Forum </a:t>
            </a:r>
          </a:p>
          <a:p>
            <a:pPr lvl="1"/>
            <a:r>
              <a:rPr lang="en-GB" sz="3600" dirty="0"/>
              <a:t>Open Group</a:t>
            </a:r>
          </a:p>
          <a:p>
            <a:pPr lvl="1"/>
            <a:r>
              <a:rPr lang="en-GB" sz="3600" dirty="0"/>
              <a:t>IEEE Computer Society</a:t>
            </a:r>
          </a:p>
          <a:p>
            <a:pPr lvl="1"/>
            <a:r>
              <a:rPr lang="en-GB" sz="3600" dirty="0"/>
              <a:t>…</a:t>
            </a:r>
          </a:p>
          <a:p>
            <a:pPr lvl="1"/>
            <a:endParaRPr lang="en-GB" sz="3600" dirty="0"/>
          </a:p>
        </p:txBody>
      </p:sp>
    </p:spTree>
    <p:extLst>
      <p:ext uri="{BB962C8B-B14F-4D97-AF65-F5344CB8AC3E}">
        <p14:creationId xmlns:p14="http://schemas.microsoft.com/office/powerpoint/2010/main" val="37640883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Collaborations (3)</a:t>
            </a:r>
          </a:p>
        </p:txBody>
      </p:sp>
      <p:sp>
        <p:nvSpPr>
          <p:cNvPr id="3" name="Content Placeholder 2"/>
          <p:cNvSpPr>
            <a:spLocks noGrp="1"/>
          </p:cNvSpPr>
          <p:nvPr>
            <p:ph idx="1"/>
          </p:nvPr>
        </p:nvSpPr>
        <p:spPr/>
        <p:txBody>
          <a:bodyPr>
            <a:normAutofit fontScale="92500"/>
          </a:bodyPr>
          <a:lstStyle/>
          <a:p>
            <a:r>
              <a:rPr lang="en-GB" sz="3600" dirty="0">
                <a:solidFill>
                  <a:srgbClr val="FF0000"/>
                </a:solidFill>
                <a:highlight>
                  <a:srgbClr val="FFFF00"/>
                </a:highlight>
              </a:rPr>
              <a:t>ISO</a:t>
            </a:r>
            <a:r>
              <a:rPr lang="en-GB" sz="3600" dirty="0">
                <a:highlight>
                  <a:srgbClr val="FFFF00"/>
                </a:highlight>
              </a:rPr>
              <a:t>/</a:t>
            </a:r>
            <a:r>
              <a:rPr lang="en-GB" sz="3600" dirty="0">
                <a:solidFill>
                  <a:srgbClr val="FF0000"/>
                </a:solidFill>
                <a:highlight>
                  <a:srgbClr val="FFFF00"/>
                </a:highlight>
              </a:rPr>
              <a:t>IEC </a:t>
            </a:r>
            <a:r>
              <a:rPr lang="en-GB" sz="3600" dirty="0">
                <a:highlight>
                  <a:srgbClr val="FFFF00"/>
                </a:highlight>
              </a:rPr>
              <a:t>JTC 1/SC 38 </a:t>
            </a:r>
            <a:r>
              <a:rPr lang="en-GB" sz="3600" dirty="0"/>
              <a:t>(specifically WG 3: Cloud Computing) and </a:t>
            </a:r>
            <a:r>
              <a:rPr lang="en-GB" sz="3600" dirty="0">
                <a:solidFill>
                  <a:srgbClr val="FF0000"/>
                </a:solidFill>
                <a:highlight>
                  <a:srgbClr val="FFFF00"/>
                </a:highlight>
              </a:rPr>
              <a:t>ITU</a:t>
            </a:r>
            <a:r>
              <a:rPr lang="en-GB" sz="3600" dirty="0">
                <a:highlight>
                  <a:srgbClr val="FFFF00"/>
                </a:highlight>
              </a:rPr>
              <a:t>-T/SG 13 </a:t>
            </a:r>
            <a:r>
              <a:rPr lang="en-GB" sz="3600" dirty="0"/>
              <a:t>formed collaborative teams</a:t>
            </a:r>
          </a:p>
          <a:p>
            <a:pPr lvl="1"/>
            <a:r>
              <a:rPr lang="en-GB" sz="3200" dirty="0"/>
              <a:t>Collaborative Team on Cloud Computing Overview and Vocabulary (CT-CCVOCAB)</a:t>
            </a:r>
          </a:p>
          <a:p>
            <a:pPr lvl="2"/>
            <a:r>
              <a:rPr lang="en-GB" sz="2800" dirty="0"/>
              <a:t>developed standard ISO/IEC JTC 1 17788 – </a:t>
            </a:r>
            <a:r>
              <a:rPr lang="en-GB" sz="2800" dirty="0">
                <a:highlight>
                  <a:srgbClr val="FFFF00"/>
                </a:highlight>
              </a:rPr>
              <a:t>Cloud Computing Vocabulary</a:t>
            </a:r>
          </a:p>
          <a:p>
            <a:pPr lvl="1"/>
            <a:r>
              <a:rPr lang="en-GB" sz="3200" dirty="0"/>
              <a:t>Collaborative Team on Cloud Computing Reference Architecture (CT-CCRA) </a:t>
            </a:r>
          </a:p>
          <a:p>
            <a:pPr lvl="2"/>
            <a:r>
              <a:rPr lang="en-GB" sz="2800" dirty="0"/>
              <a:t>developed standard ISO/IEC JTC 1 17789 – </a:t>
            </a:r>
            <a:r>
              <a:rPr lang="en-GB" sz="2800" dirty="0">
                <a:highlight>
                  <a:srgbClr val="FFFF00"/>
                </a:highlight>
              </a:rPr>
              <a:t>Cloud Computing Reference Architecture</a:t>
            </a:r>
          </a:p>
        </p:txBody>
      </p:sp>
      <p:pic>
        <p:nvPicPr>
          <p:cNvPr id="4" name="Picture 2">
            <a:extLst>
              <a:ext uri="{FF2B5EF4-FFF2-40B4-BE49-F238E27FC236}">
                <a16:creationId xmlns:a16="http://schemas.microsoft.com/office/drawing/2014/main" xmlns="" id="{B3339332-ECA1-AD1B-389F-7622E81A34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7991" y="-625017"/>
            <a:ext cx="6037791" cy="3018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3340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E9510D3-6063-D698-6631-7840505A75FA}"/>
              </a:ext>
            </a:extLst>
          </p:cNvPr>
          <p:cNvSpPr>
            <a:spLocks noGrp="1"/>
          </p:cNvSpPr>
          <p:nvPr>
            <p:ph type="title"/>
          </p:nvPr>
        </p:nvSpPr>
        <p:spPr/>
        <p:txBody>
          <a:bodyPr/>
          <a:lstStyle/>
          <a:p>
            <a:r>
              <a:rPr lang="en-US" dirty="0"/>
              <a:t>Cloud services available to a cloud consumer </a:t>
            </a:r>
            <a:endParaRPr lang="x-none" dirty="0"/>
          </a:p>
        </p:txBody>
      </p:sp>
      <p:sp>
        <p:nvSpPr>
          <p:cNvPr id="3" name="内容占位符 2">
            <a:extLst>
              <a:ext uri="{FF2B5EF4-FFF2-40B4-BE49-F238E27FC236}">
                <a16:creationId xmlns="" xmlns:a16="http://schemas.microsoft.com/office/drawing/2014/main" id="{11A72737-BDFD-D78A-C594-C30C78F0A2B5}"/>
              </a:ext>
            </a:extLst>
          </p:cNvPr>
          <p:cNvSpPr>
            <a:spLocks noGrp="1"/>
          </p:cNvSpPr>
          <p:nvPr>
            <p:ph idx="1"/>
          </p:nvPr>
        </p:nvSpPr>
        <p:spPr/>
        <p:txBody>
          <a:bodyPr/>
          <a:lstStyle/>
          <a:p>
            <a:endParaRPr lang="x-none"/>
          </a:p>
        </p:txBody>
      </p:sp>
      <p:pic>
        <p:nvPicPr>
          <p:cNvPr id="4" name="图片 3">
            <a:extLst>
              <a:ext uri="{FF2B5EF4-FFF2-40B4-BE49-F238E27FC236}">
                <a16:creationId xmlns="" xmlns:a16="http://schemas.microsoft.com/office/drawing/2014/main" id="{EF7EF48F-9D0D-1111-DE3B-8F9B36CDB08E}"/>
              </a:ext>
            </a:extLst>
          </p:cNvPr>
          <p:cNvPicPr>
            <a:picLocks noChangeAspect="1"/>
          </p:cNvPicPr>
          <p:nvPr/>
        </p:nvPicPr>
        <p:blipFill>
          <a:blip r:embed="rId2"/>
          <a:stretch>
            <a:fillRect/>
          </a:stretch>
        </p:blipFill>
        <p:spPr>
          <a:xfrm>
            <a:off x="973667" y="1279996"/>
            <a:ext cx="8475133" cy="5884589"/>
          </a:xfrm>
          <a:prstGeom prst="rect">
            <a:avLst/>
          </a:prstGeom>
        </p:spPr>
      </p:pic>
    </p:spTree>
    <p:extLst>
      <p:ext uri="{BB962C8B-B14F-4D97-AF65-F5344CB8AC3E}">
        <p14:creationId xmlns:p14="http://schemas.microsoft.com/office/powerpoint/2010/main" val="12346307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Importance of foundational standards</a:t>
            </a:r>
          </a:p>
        </p:txBody>
      </p:sp>
      <p:sp>
        <p:nvSpPr>
          <p:cNvPr id="3" name="Content Placeholder 2"/>
          <p:cNvSpPr>
            <a:spLocks noGrp="1"/>
          </p:cNvSpPr>
          <p:nvPr>
            <p:ph idx="1"/>
          </p:nvPr>
        </p:nvSpPr>
        <p:spPr/>
        <p:txBody>
          <a:bodyPr>
            <a:normAutofit/>
          </a:bodyPr>
          <a:lstStyle/>
          <a:p>
            <a:r>
              <a:rPr lang="en-GB" sz="3600" dirty="0"/>
              <a:t>Two foundational standards that deal with vocabulary and reference architecture </a:t>
            </a:r>
          </a:p>
          <a:p>
            <a:pPr lvl="1"/>
            <a:r>
              <a:rPr lang="en-GB" sz="3200" dirty="0"/>
              <a:t>ISO/IEC 17788:2014 “Information technology — Cloud computing — Overview and vocabulary” </a:t>
            </a:r>
          </a:p>
          <a:p>
            <a:pPr lvl="1"/>
            <a:r>
              <a:rPr lang="en-GB" sz="3200" dirty="0"/>
              <a:t>ISO/IEC 17789:2014 “Information technology — Cloud computing — Reference architecture”. </a:t>
            </a:r>
          </a:p>
          <a:p>
            <a:r>
              <a:rPr lang="en-GB" sz="3600" dirty="0"/>
              <a:t>Essential for developing other standards </a:t>
            </a:r>
          </a:p>
        </p:txBody>
      </p:sp>
    </p:spTree>
    <p:extLst>
      <p:ext uri="{BB962C8B-B14F-4D97-AF65-F5344CB8AC3E}">
        <p14:creationId xmlns:p14="http://schemas.microsoft.com/office/powerpoint/2010/main" val="33215577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Importance of foundational standards</a:t>
            </a:r>
          </a:p>
        </p:txBody>
      </p:sp>
      <p:sp>
        <p:nvSpPr>
          <p:cNvPr id="3" name="Content Placeholder 2"/>
          <p:cNvSpPr>
            <a:spLocks noGrp="1"/>
          </p:cNvSpPr>
          <p:nvPr>
            <p:ph idx="1"/>
          </p:nvPr>
        </p:nvSpPr>
        <p:spPr/>
        <p:txBody>
          <a:bodyPr>
            <a:normAutofit/>
          </a:bodyPr>
          <a:lstStyle/>
          <a:p>
            <a:r>
              <a:rPr lang="en-GB" sz="3600" dirty="0"/>
              <a:t>Two foundational standards that deal with vocabulary and reference architecture </a:t>
            </a:r>
          </a:p>
          <a:p>
            <a:pPr lvl="1"/>
            <a:r>
              <a:rPr lang="en-GB" sz="3200" dirty="0"/>
              <a:t>ISO/IEC 17788:2014 “Information technology — Cloud computing — Overview and vocabulary” </a:t>
            </a:r>
          </a:p>
          <a:p>
            <a:pPr lvl="1"/>
            <a:r>
              <a:rPr lang="en-GB" sz="3200" dirty="0"/>
              <a:t>ISO/IEC 17789:2014 “Information technology — </a:t>
            </a:r>
            <a:r>
              <a:rPr lang="en-GB" sz="3200" dirty="0">
                <a:solidFill>
                  <a:srgbClr val="FF0000"/>
                </a:solidFill>
              </a:rPr>
              <a:t>Cloud computing — Reference architecture”. </a:t>
            </a:r>
          </a:p>
          <a:p>
            <a:r>
              <a:rPr lang="en-GB" sz="3600" dirty="0"/>
              <a:t>Essential for developing other standards </a:t>
            </a:r>
          </a:p>
        </p:txBody>
      </p:sp>
    </p:spTree>
    <p:extLst>
      <p:ext uri="{BB962C8B-B14F-4D97-AF65-F5344CB8AC3E}">
        <p14:creationId xmlns:p14="http://schemas.microsoft.com/office/powerpoint/2010/main" val="452357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580E50B-E245-0C9A-7C62-DB7D21E48248}"/>
              </a:ext>
            </a:extLst>
          </p:cNvPr>
          <p:cNvSpPr>
            <a:spLocks noGrp="1"/>
          </p:cNvSpPr>
          <p:nvPr>
            <p:ph type="title"/>
          </p:nvPr>
        </p:nvSpPr>
        <p:spPr>
          <a:xfrm>
            <a:off x="839788" y="457200"/>
            <a:ext cx="3932237" cy="962297"/>
          </a:xfrm>
        </p:spPr>
        <p:txBody>
          <a:bodyPr>
            <a:normAutofit/>
          </a:bodyPr>
          <a:lstStyle/>
          <a:p>
            <a:r>
              <a:rPr lang="en-AU" sz="4400" dirty="0"/>
              <a:t>SLA</a:t>
            </a:r>
            <a:endParaRPr lang="x-none" sz="4400" dirty="0"/>
          </a:p>
        </p:txBody>
      </p:sp>
      <p:sp>
        <p:nvSpPr>
          <p:cNvPr id="3" name="内容占位符 2">
            <a:extLst>
              <a:ext uri="{FF2B5EF4-FFF2-40B4-BE49-F238E27FC236}">
                <a16:creationId xmlns="" xmlns:a16="http://schemas.microsoft.com/office/drawing/2014/main" id="{5C22DFCE-804F-2947-1CCB-4325DE6E7B00}"/>
              </a:ext>
            </a:extLst>
          </p:cNvPr>
          <p:cNvSpPr>
            <a:spLocks noGrp="1"/>
          </p:cNvSpPr>
          <p:nvPr>
            <p:ph type="body" sz="half" idx="2"/>
          </p:nvPr>
        </p:nvSpPr>
        <p:spPr>
          <a:xfrm>
            <a:off x="839788" y="1907177"/>
            <a:ext cx="6026679" cy="3961811"/>
          </a:xfrm>
        </p:spPr>
        <p:txBody>
          <a:bodyPr>
            <a:normAutofit/>
          </a:bodyPr>
          <a:lstStyle/>
          <a:p>
            <a:pPr marL="285750" indent="-285750">
              <a:buFont typeface="Arial" panose="020B0604020202020204" pitchFamily="34" charset="0"/>
              <a:buChar char="•"/>
            </a:pPr>
            <a:r>
              <a:rPr lang="en-US" sz="3200" dirty="0"/>
              <a:t>A cloud customer has a formal contract or arrangement with a cloud provider to use IT resources made available by the cloud provider</a:t>
            </a:r>
          </a:p>
          <a:p>
            <a:pPr marL="285750" indent="-285750">
              <a:buFont typeface="Arial" panose="020B0604020202020204" pitchFamily="34" charset="0"/>
              <a:buChar char="•"/>
            </a:pPr>
            <a:r>
              <a:rPr lang="en-US" sz="3200" dirty="0"/>
              <a:t>A service-level agreement is a commitment between a service provider and a client</a:t>
            </a:r>
            <a:endParaRPr lang="x-none" sz="3200" dirty="0"/>
          </a:p>
        </p:txBody>
      </p:sp>
      <p:pic>
        <p:nvPicPr>
          <p:cNvPr id="4" name="图片 3">
            <a:extLst>
              <a:ext uri="{FF2B5EF4-FFF2-40B4-BE49-F238E27FC236}">
                <a16:creationId xmlns="" xmlns:a16="http://schemas.microsoft.com/office/drawing/2014/main" id="{95B4F435-B066-8A67-385D-15A3BF31E7BD}"/>
              </a:ext>
            </a:extLst>
          </p:cNvPr>
          <p:cNvPicPr>
            <a:picLocks noChangeAspect="1"/>
          </p:cNvPicPr>
          <p:nvPr/>
        </p:nvPicPr>
        <p:blipFill>
          <a:blip r:embed="rId2"/>
          <a:stretch>
            <a:fillRect/>
          </a:stretch>
        </p:blipFill>
        <p:spPr>
          <a:xfrm>
            <a:off x="7021852" y="1509844"/>
            <a:ext cx="3828786" cy="3828786"/>
          </a:xfrm>
          <a:prstGeom prst="rect">
            <a:avLst/>
          </a:prstGeom>
        </p:spPr>
      </p:pic>
    </p:spTree>
    <p:extLst>
      <p:ext uri="{BB962C8B-B14F-4D97-AF65-F5344CB8AC3E}">
        <p14:creationId xmlns:p14="http://schemas.microsoft.com/office/powerpoint/2010/main" val="206401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31E01AB-9EEF-69D9-7A70-8DD40C129FC1}"/>
              </a:ext>
            </a:extLst>
          </p:cNvPr>
          <p:cNvSpPr>
            <a:spLocks noGrp="1"/>
          </p:cNvSpPr>
          <p:nvPr>
            <p:ph type="title"/>
          </p:nvPr>
        </p:nvSpPr>
        <p:spPr/>
        <p:txBody>
          <a:bodyPr/>
          <a:lstStyle/>
          <a:p>
            <a:r>
              <a:rPr lang="en-AU" dirty="0"/>
              <a:t>SLA</a:t>
            </a:r>
            <a:endParaRPr lang="x-none" dirty="0"/>
          </a:p>
        </p:txBody>
      </p:sp>
      <p:sp>
        <p:nvSpPr>
          <p:cNvPr id="3" name="内容占位符 2">
            <a:extLst>
              <a:ext uri="{FF2B5EF4-FFF2-40B4-BE49-F238E27FC236}">
                <a16:creationId xmlns="" xmlns:a16="http://schemas.microsoft.com/office/drawing/2014/main" id="{417A0ADB-6331-0F19-5D2A-2731A2877491}"/>
              </a:ext>
            </a:extLst>
          </p:cNvPr>
          <p:cNvSpPr>
            <a:spLocks noGrp="1"/>
          </p:cNvSpPr>
          <p:nvPr>
            <p:ph idx="1"/>
          </p:nvPr>
        </p:nvSpPr>
        <p:spPr/>
        <p:txBody>
          <a:bodyPr>
            <a:normAutofit/>
          </a:bodyPr>
          <a:lstStyle/>
          <a:p>
            <a:r>
              <a:rPr lang="en-US" dirty="0"/>
              <a:t>Cloud consumers need SLAs to specify the technical performance requirements fulfilled by a cloud provider</a:t>
            </a:r>
          </a:p>
          <a:p>
            <a:pPr lvl="1"/>
            <a:r>
              <a:rPr lang="en-US" dirty="0"/>
              <a:t>quality of service</a:t>
            </a:r>
          </a:p>
          <a:p>
            <a:pPr lvl="1"/>
            <a:r>
              <a:rPr lang="en-US" dirty="0"/>
              <a:t>s</a:t>
            </a:r>
            <a:r>
              <a:rPr lang="en-US" dirty="0" smtClean="0"/>
              <a:t>ecurity</a:t>
            </a:r>
            <a:endParaRPr lang="en-US" dirty="0"/>
          </a:p>
          <a:p>
            <a:pPr lvl="1"/>
            <a:r>
              <a:rPr lang="en-US" dirty="0"/>
              <a:t>remedies for performance failures</a:t>
            </a:r>
          </a:p>
          <a:p>
            <a:r>
              <a:rPr lang="en-US" dirty="0"/>
              <a:t>A cloud provider may also list in the SLAs limitations and obligations that cloud consumers must accept</a:t>
            </a:r>
          </a:p>
          <a:p>
            <a:r>
              <a:rPr lang="en-US" dirty="0"/>
              <a:t>Typically, a cloud provider’s pricing policy and SLAs are non-negotiable, unless the customer expects heavy usage and might be able to negotiate for better contracts.</a:t>
            </a:r>
          </a:p>
        </p:txBody>
      </p:sp>
    </p:spTree>
    <p:extLst>
      <p:ext uri="{BB962C8B-B14F-4D97-AF65-F5344CB8AC3E}">
        <p14:creationId xmlns:p14="http://schemas.microsoft.com/office/powerpoint/2010/main" val="602145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SLA Example</a:t>
            </a:r>
            <a:endParaRPr lang="en-GB" dirty="0"/>
          </a:p>
        </p:txBody>
      </p:sp>
      <p:sp>
        <p:nvSpPr>
          <p:cNvPr id="3" name="Content Placeholder 2"/>
          <p:cNvSpPr>
            <a:spLocks noGrp="1"/>
          </p:cNvSpPr>
          <p:nvPr>
            <p:ph idx="1"/>
          </p:nvPr>
        </p:nvSpPr>
        <p:spPr/>
        <p:txBody>
          <a:bodyPr/>
          <a:lstStyle/>
          <a:p>
            <a:r>
              <a:rPr lang="en-GB" dirty="0">
                <a:hlinkClick r:id="rId2"/>
              </a:rPr>
              <a:t>CI VM Hosting SLA - Feb 2020.pdf (columbia.edu</a:t>
            </a:r>
            <a:r>
              <a:rPr lang="en-GB" dirty="0" smtClean="0">
                <a:hlinkClick r:id="rId2"/>
              </a:rPr>
              <a:t>)</a:t>
            </a:r>
            <a:endParaRPr lang="en-GB" dirty="0" smtClean="0"/>
          </a:p>
          <a:p>
            <a:r>
              <a:rPr lang="en-GB" dirty="0" err="1"/>
              <a:t>Analyze</a:t>
            </a:r>
            <a:r>
              <a:rPr lang="en-GB" dirty="0"/>
              <a:t> the </a:t>
            </a:r>
            <a:r>
              <a:rPr lang="en-GB" dirty="0" smtClean="0"/>
              <a:t>SLA </a:t>
            </a:r>
            <a:r>
              <a:rPr lang="en-GB" dirty="0"/>
              <a:t>thoroughly. Identify key terms, conditions, and performance metrics specified within the SLA</a:t>
            </a:r>
            <a:r>
              <a:rPr lang="en-GB" dirty="0" smtClean="0"/>
              <a:t>.</a:t>
            </a:r>
          </a:p>
          <a:p>
            <a:r>
              <a:rPr lang="en-GB" dirty="0"/>
              <a:t>Explain how the terms outlined in the SLA influence customer expectations. Consider aspects like uptime, data security, support response times, and other relevant factors.</a:t>
            </a:r>
          </a:p>
          <a:p>
            <a:r>
              <a:rPr lang="en-GB" dirty="0"/>
              <a:t>Assess the potential impact of the SLA on service performance. Does the SLA guarantee a certain level of service availability, performance, or responsiveness? Discuss how these guarantees may affect the customer's experience.</a:t>
            </a:r>
          </a:p>
          <a:p>
            <a:endParaRPr lang="en-GB" dirty="0"/>
          </a:p>
        </p:txBody>
      </p:sp>
    </p:spTree>
    <p:extLst>
      <p:ext uri="{BB962C8B-B14F-4D97-AF65-F5344CB8AC3E}">
        <p14:creationId xmlns:p14="http://schemas.microsoft.com/office/powerpoint/2010/main" val="1994894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SLA questions</a:t>
            </a:r>
            <a:endParaRPr lang="en-GB" dirty="0"/>
          </a:p>
        </p:txBody>
      </p:sp>
      <p:sp>
        <p:nvSpPr>
          <p:cNvPr id="3" name="Content Placeholder 2"/>
          <p:cNvSpPr>
            <a:spLocks noGrp="1"/>
          </p:cNvSpPr>
          <p:nvPr>
            <p:ph idx="1"/>
          </p:nvPr>
        </p:nvSpPr>
        <p:spPr/>
        <p:txBody>
          <a:bodyPr>
            <a:noAutofit/>
          </a:bodyPr>
          <a:lstStyle/>
          <a:p>
            <a:r>
              <a:rPr lang="en-GB" sz="2400" dirty="0" smtClean="0"/>
              <a:t>In your analysis, you can study if you can find the answers to these questions in this SLA:</a:t>
            </a:r>
          </a:p>
          <a:p>
            <a:pPr lvl="1"/>
            <a:r>
              <a:rPr lang="en-GB" sz="1050" dirty="0" smtClean="0"/>
              <a:t>Service </a:t>
            </a:r>
            <a:r>
              <a:rPr lang="en-GB" sz="1050" dirty="0"/>
              <a:t>Availability: What is the guaranteed uptime percentage for the service? For example, "What is the minimum uptime percentage specified in the SLA?"</a:t>
            </a:r>
          </a:p>
          <a:p>
            <a:pPr lvl="1"/>
            <a:r>
              <a:rPr lang="en-GB" sz="1050" dirty="0" smtClean="0"/>
              <a:t>Response </a:t>
            </a:r>
            <a:r>
              <a:rPr lang="en-GB" sz="1050" dirty="0"/>
              <a:t>Times: What are the response time expectations for resolving issues or answering customer inquiries? For example, "What is the maximum response time for critical support requests?"</a:t>
            </a:r>
          </a:p>
          <a:p>
            <a:pPr lvl="1"/>
            <a:r>
              <a:rPr lang="en-GB" sz="1050" dirty="0" smtClean="0"/>
              <a:t>Penalties </a:t>
            </a:r>
            <a:r>
              <a:rPr lang="en-GB" sz="1050" dirty="0"/>
              <a:t>and Remedies: What penalties or remedies are outlined in the SLA for service provider failures? For example, "What are the penalties if the service provider fails to meet the agreed-upon uptime?"</a:t>
            </a:r>
          </a:p>
          <a:p>
            <a:pPr lvl="1"/>
            <a:r>
              <a:rPr lang="en-GB" sz="1050" dirty="0" smtClean="0"/>
              <a:t>Service </a:t>
            </a:r>
            <a:r>
              <a:rPr lang="en-GB" sz="1050" dirty="0"/>
              <a:t>Metrics: What specific metrics are used to measure service quality and performance? For example, "What key performance indicators (KPIs) are included in the SLA?"</a:t>
            </a:r>
          </a:p>
          <a:p>
            <a:pPr lvl="1"/>
            <a:r>
              <a:rPr lang="en-GB" sz="1050" dirty="0" smtClean="0"/>
              <a:t>Escalation </a:t>
            </a:r>
            <a:r>
              <a:rPr lang="en-GB" sz="1050" dirty="0"/>
              <a:t>Procedures: What are the procedures for escalating service issues or disputes? For example, "How does the SLA address the escalation of service problems?"</a:t>
            </a:r>
          </a:p>
          <a:p>
            <a:pPr lvl="1"/>
            <a:r>
              <a:rPr lang="en-GB" sz="1050" dirty="0" smtClean="0"/>
              <a:t>Termination </a:t>
            </a:r>
            <a:r>
              <a:rPr lang="en-GB" sz="1050" dirty="0"/>
              <a:t>Clauses: Under what circumstances can the customer or service provider terminate the agreement? For example, "What are the conditions for early termination of the SLA?"</a:t>
            </a:r>
          </a:p>
          <a:p>
            <a:pPr lvl="1"/>
            <a:r>
              <a:rPr lang="en-GB" sz="1050" dirty="0" smtClean="0"/>
              <a:t>Service </a:t>
            </a:r>
            <a:r>
              <a:rPr lang="en-GB" sz="1050" dirty="0"/>
              <a:t>Reporting: How and when are service performance reports provided to the customer? For example, "When will the service provider deliver performance reports to the customer?"</a:t>
            </a:r>
          </a:p>
          <a:p>
            <a:pPr lvl="1"/>
            <a:r>
              <a:rPr lang="en-GB" sz="1050" dirty="0" smtClean="0"/>
              <a:t>Service </a:t>
            </a:r>
            <a:r>
              <a:rPr lang="en-GB" sz="1050" dirty="0"/>
              <a:t>Maintenance: What provisions are there for planned maintenance and downtime? For example, "How does the SLA handle scheduled maintenance and downtime?"</a:t>
            </a:r>
          </a:p>
          <a:p>
            <a:pPr lvl="1"/>
            <a:r>
              <a:rPr lang="en-GB" sz="1050" dirty="0" smtClean="0"/>
              <a:t>Data </a:t>
            </a:r>
            <a:r>
              <a:rPr lang="en-GB" sz="1050" dirty="0"/>
              <a:t>Security and Privacy: What security and privacy measures are outlined to protect customer data? For example, "How does the SLA address data security and privacy concerns?"</a:t>
            </a:r>
          </a:p>
          <a:p>
            <a:pPr lvl="1"/>
            <a:r>
              <a:rPr lang="en-GB" sz="1050" dirty="0" smtClean="0"/>
              <a:t>Force </a:t>
            </a:r>
            <a:r>
              <a:rPr lang="en-GB" sz="1050" dirty="0"/>
              <a:t>Majeure: How does the SLA handle unforeseen circumstances or "force majeure" events that could impact service delivery? For example, "What is the provision for force majeure in the SLA?"</a:t>
            </a:r>
          </a:p>
          <a:p>
            <a:pPr lvl="1"/>
            <a:r>
              <a:rPr lang="en-GB" sz="1050" dirty="0" smtClean="0"/>
              <a:t>Dispute </a:t>
            </a:r>
            <a:r>
              <a:rPr lang="en-GB" sz="1050" dirty="0"/>
              <a:t>Resolution: What mechanisms are in place for resolving disputes between the customer and the service provider? For example, "How does the SLA address dispute resolution?"</a:t>
            </a:r>
          </a:p>
          <a:p>
            <a:pPr lvl="1"/>
            <a:r>
              <a:rPr lang="en-GB" sz="1050" dirty="0" smtClean="0"/>
              <a:t>Renewal </a:t>
            </a:r>
            <a:r>
              <a:rPr lang="en-GB" sz="1050" dirty="0"/>
              <a:t>and Review: How often is the SLA reviewed, and what is the process for renewing it? For example, "What is the duration of the initial SLA, and how is it renewed?"</a:t>
            </a:r>
          </a:p>
          <a:p>
            <a:pPr lvl="1"/>
            <a:r>
              <a:rPr lang="en-GB" sz="1050" dirty="0" smtClean="0"/>
              <a:t>Geographic </a:t>
            </a:r>
            <a:r>
              <a:rPr lang="en-GB" sz="1050" dirty="0"/>
              <a:t>Coverage: Does the SLA specify the geographic areas where the service will be provided? For example, "Is there a geographic scope defined in the SLA?"</a:t>
            </a:r>
          </a:p>
          <a:p>
            <a:pPr lvl="1"/>
            <a:r>
              <a:rPr lang="en-GB" sz="1050" dirty="0" smtClean="0"/>
              <a:t>Pricing </a:t>
            </a:r>
            <a:r>
              <a:rPr lang="en-GB" sz="1050" dirty="0"/>
              <a:t>and Payment Terms: What are the pricing details and payment terms outlined in the SLA? For example, "How is pricing structured, and when are payments due?"</a:t>
            </a:r>
          </a:p>
          <a:p>
            <a:pPr lvl="1"/>
            <a:r>
              <a:rPr lang="en-GB" sz="1050" dirty="0" smtClean="0"/>
              <a:t>Service </a:t>
            </a:r>
            <a:r>
              <a:rPr lang="en-GB" sz="1050" dirty="0"/>
              <a:t>Provider Responsibilities: What are the specific responsibilities of the service provider, including any obligations to provide support or training?</a:t>
            </a:r>
          </a:p>
        </p:txBody>
      </p:sp>
    </p:spTree>
    <p:extLst>
      <p:ext uri="{BB962C8B-B14F-4D97-AF65-F5344CB8AC3E}">
        <p14:creationId xmlns:p14="http://schemas.microsoft.com/office/powerpoint/2010/main" val="901894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5FF0ADA-3FEC-6A13-9654-C30695B04D99}"/>
              </a:ext>
            </a:extLst>
          </p:cNvPr>
          <p:cNvSpPr>
            <a:spLocks noGrp="1"/>
          </p:cNvSpPr>
          <p:nvPr>
            <p:ph type="title"/>
          </p:nvPr>
        </p:nvSpPr>
        <p:spPr/>
        <p:txBody>
          <a:bodyPr/>
          <a:lstStyle/>
          <a:p>
            <a:r>
              <a:rPr lang="en-AU" dirty="0"/>
              <a:t>Operational stakeholders</a:t>
            </a:r>
            <a:endParaRPr lang="x-none" dirty="0"/>
          </a:p>
        </p:txBody>
      </p:sp>
      <p:sp>
        <p:nvSpPr>
          <p:cNvPr id="3" name="内容占位符 2">
            <a:extLst>
              <a:ext uri="{FF2B5EF4-FFF2-40B4-BE49-F238E27FC236}">
                <a16:creationId xmlns="" xmlns:a16="http://schemas.microsoft.com/office/drawing/2014/main" id="{EDC52C99-C4C6-C373-5AA6-167A9EDEE5EE}"/>
              </a:ext>
            </a:extLst>
          </p:cNvPr>
          <p:cNvSpPr>
            <a:spLocks noGrp="1"/>
          </p:cNvSpPr>
          <p:nvPr>
            <p:ph idx="1"/>
          </p:nvPr>
        </p:nvSpPr>
        <p:spPr/>
        <p:txBody>
          <a:bodyPr>
            <a:normAutofit/>
          </a:bodyPr>
          <a:lstStyle/>
          <a:p>
            <a:r>
              <a:rPr lang="en-AU" sz="4000" dirty="0"/>
              <a:t>Cloud providers</a:t>
            </a:r>
          </a:p>
          <a:p>
            <a:r>
              <a:rPr lang="en-AU" sz="4000" dirty="0"/>
              <a:t>Cloud customers</a:t>
            </a:r>
          </a:p>
          <a:p>
            <a:r>
              <a:rPr lang="en-AU" sz="4000" dirty="0"/>
              <a:t>End-users</a:t>
            </a:r>
          </a:p>
          <a:p>
            <a:r>
              <a:rPr lang="en-AU" sz="4000" dirty="0"/>
              <a:t>Cloud enablers</a:t>
            </a:r>
          </a:p>
          <a:p>
            <a:r>
              <a:rPr lang="en-AU" sz="4000" dirty="0"/>
              <a:t>Cloud resellers</a:t>
            </a:r>
          </a:p>
          <a:p>
            <a:r>
              <a:rPr lang="en-AU" sz="4000" dirty="0"/>
              <a:t>Third-party providers</a:t>
            </a:r>
          </a:p>
          <a:p>
            <a:endParaRPr lang="en-AU" sz="4000" dirty="0"/>
          </a:p>
          <a:p>
            <a:endParaRPr lang="x-none" sz="4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50" y="1507299"/>
            <a:ext cx="4165079" cy="170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9060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t>Intended learning </a:t>
            </a:r>
            <a:r>
              <a:rPr lang="en-GB" dirty="0"/>
              <a:t>outcomes</a:t>
            </a:r>
          </a:p>
        </p:txBody>
      </p:sp>
      <p:sp>
        <p:nvSpPr>
          <p:cNvPr id="3" name="内容占位符 2"/>
          <p:cNvSpPr>
            <a:spLocks noGrp="1"/>
          </p:cNvSpPr>
          <p:nvPr>
            <p:ph idx="1"/>
          </p:nvPr>
        </p:nvSpPr>
        <p:spPr/>
        <p:txBody>
          <a:bodyPr>
            <a:normAutofit/>
          </a:bodyPr>
          <a:lstStyle/>
          <a:p>
            <a:r>
              <a:rPr lang="en-GB" sz="4400" dirty="0"/>
              <a:t>After completing this topic, you will be able to:</a:t>
            </a:r>
          </a:p>
          <a:p>
            <a:pPr lvl="1"/>
            <a:r>
              <a:rPr lang="en-GB" sz="4000" dirty="0"/>
              <a:t>List different cloud stakeholders </a:t>
            </a:r>
          </a:p>
          <a:p>
            <a:pPr lvl="1"/>
            <a:r>
              <a:rPr lang="en-GB" sz="4000" dirty="0"/>
              <a:t>Understand the roles of the cloud stakeholders</a:t>
            </a:r>
          </a:p>
          <a:p>
            <a:pPr lvl="1"/>
            <a:r>
              <a:rPr lang="en-GB" sz="4000" dirty="0"/>
              <a:t>Be aware of the concerns of the cloud stakeholders</a:t>
            </a:r>
          </a:p>
        </p:txBody>
      </p:sp>
    </p:spTree>
    <p:extLst>
      <p:ext uri="{BB962C8B-B14F-4D97-AF65-F5344CB8AC3E}">
        <p14:creationId xmlns:p14="http://schemas.microsoft.com/office/powerpoint/2010/main" val="27903071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5FF0ADA-3FEC-6A13-9654-C30695B04D99}"/>
              </a:ext>
            </a:extLst>
          </p:cNvPr>
          <p:cNvSpPr>
            <a:spLocks noGrp="1"/>
          </p:cNvSpPr>
          <p:nvPr>
            <p:ph type="title"/>
          </p:nvPr>
        </p:nvSpPr>
        <p:spPr/>
        <p:txBody>
          <a:bodyPr/>
          <a:lstStyle/>
          <a:p>
            <a:r>
              <a:rPr lang="en-AU" dirty="0"/>
              <a:t>Operational stakeholders</a:t>
            </a:r>
            <a:endParaRPr lang="x-none" dirty="0"/>
          </a:p>
        </p:txBody>
      </p:sp>
      <p:sp>
        <p:nvSpPr>
          <p:cNvPr id="3" name="内容占位符 2">
            <a:extLst>
              <a:ext uri="{FF2B5EF4-FFF2-40B4-BE49-F238E27FC236}">
                <a16:creationId xmlns="" xmlns:a16="http://schemas.microsoft.com/office/drawing/2014/main" id="{EDC52C99-C4C6-C373-5AA6-167A9EDEE5EE}"/>
              </a:ext>
            </a:extLst>
          </p:cNvPr>
          <p:cNvSpPr>
            <a:spLocks noGrp="1"/>
          </p:cNvSpPr>
          <p:nvPr>
            <p:ph idx="1"/>
          </p:nvPr>
        </p:nvSpPr>
        <p:spPr/>
        <p:txBody>
          <a:bodyPr>
            <a:normAutofit/>
          </a:bodyPr>
          <a:lstStyle/>
          <a:p>
            <a:r>
              <a:rPr lang="en-AU" sz="4000" dirty="0"/>
              <a:t>Cloud providers</a:t>
            </a:r>
          </a:p>
          <a:p>
            <a:r>
              <a:rPr lang="en-AU" sz="4000" dirty="0"/>
              <a:t>Cloud customers</a:t>
            </a:r>
          </a:p>
          <a:p>
            <a:r>
              <a:rPr lang="en-AU" sz="4000" dirty="0"/>
              <a:t>End-users</a:t>
            </a:r>
          </a:p>
          <a:p>
            <a:r>
              <a:rPr lang="en-AU" sz="4000" dirty="0"/>
              <a:t>Cloud enablers</a:t>
            </a:r>
          </a:p>
          <a:p>
            <a:r>
              <a:rPr lang="en-AU" sz="4000" dirty="0"/>
              <a:t>Cloud resellers</a:t>
            </a:r>
          </a:p>
          <a:p>
            <a:r>
              <a:rPr lang="en-AU" sz="4000" dirty="0"/>
              <a:t>Third-party providers</a:t>
            </a:r>
          </a:p>
          <a:p>
            <a:endParaRPr lang="en-AU" sz="4000" dirty="0"/>
          </a:p>
          <a:p>
            <a:endParaRPr lang="x-none" sz="4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247" y="3148207"/>
            <a:ext cx="4165079" cy="726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1456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405299E-9085-D44A-9E29-F4040AA69252}"/>
              </a:ext>
            </a:extLst>
          </p:cNvPr>
          <p:cNvSpPr>
            <a:spLocks noGrp="1"/>
          </p:cNvSpPr>
          <p:nvPr>
            <p:ph type="title"/>
          </p:nvPr>
        </p:nvSpPr>
        <p:spPr/>
        <p:txBody>
          <a:bodyPr/>
          <a:lstStyle/>
          <a:p>
            <a:r>
              <a:rPr lang="en-AU" dirty="0"/>
              <a:t>End-user </a:t>
            </a:r>
            <a:endParaRPr lang="x-none" dirty="0"/>
          </a:p>
        </p:txBody>
      </p:sp>
      <p:sp>
        <p:nvSpPr>
          <p:cNvPr id="3" name="内容占位符 2">
            <a:extLst>
              <a:ext uri="{FF2B5EF4-FFF2-40B4-BE49-F238E27FC236}">
                <a16:creationId xmlns="" xmlns:a16="http://schemas.microsoft.com/office/drawing/2014/main" id="{DF590BF2-11B1-4C63-9AF0-73263F29AB99}"/>
              </a:ext>
            </a:extLst>
          </p:cNvPr>
          <p:cNvSpPr>
            <a:spLocks noGrp="1"/>
          </p:cNvSpPr>
          <p:nvPr>
            <p:ph idx="1"/>
          </p:nvPr>
        </p:nvSpPr>
        <p:spPr>
          <a:xfrm>
            <a:off x="838200" y="1834334"/>
            <a:ext cx="10515600" cy="4351338"/>
          </a:xfrm>
        </p:spPr>
        <p:txBody>
          <a:bodyPr>
            <a:normAutofit/>
          </a:bodyPr>
          <a:lstStyle/>
          <a:p>
            <a:r>
              <a:rPr lang="en-US" sz="3600" dirty="0"/>
              <a:t>People who simply use </a:t>
            </a:r>
            <a:r>
              <a:rPr lang="en-US" sz="3600" dirty="0" smtClean="0"/>
              <a:t>cloud services </a:t>
            </a:r>
            <a:r>
              <a:rPr lang="en-US" sz="3600" dirty="0"/>
              <a:t>on an everyday basis</a:t>
            </a:r>
          </a:p>
          <a:p>
            <a:pPr lvl="1"/>
            <a:r>
              <a:rPr lang="en-US" sz="3200" dirty="0"/>
              <a:t>employees inside a company who are end users of the company’s </a:t>
            </a:r>
            <a:r>
              <a:rPr lang="en-US" sz="3200" dirty="0" smtClean="0"/>
              <a:t>cloud services</a:t>
            </a:r>
            <a:endParaRPr lang="en-US" sz="3200" dirty="0"/>
          </a:p>
          <a:p>
            <a:pPr lvl="1"/>
            <a:r>
              <a:rPr lang="en-US" sz="3200" dirty="0"/>
              <a:t>general public, connecting to </a:t>
            </a:r>
            <a:r>
              <a:rPr lang="en-US" sz="3200" dirty="0" smtClean="0"/>
              <a:t>cloud services designed </a:t>
            </a:r>
            <a:r>
              <a:rPr lang="en-US" sz="3200" dirty="0"/>
              <a:t>for massive public consumption</a:t>
            </a:r>
          </a:p>
          <a:p>
            <a:r>
              <a:rPr lang="en-US" sz="3600" dirty="0"/>
              <a:t>Most end users have no special technical skills</a:t>
            </a:r>
            <a:endParaRPr lang="x-none" sz="3600" dirty="0"/>
          </a:p>
        </p:txBody>
      </p:sp>
      <p:pic>
        <p:nvPicPr>
          <p:cNvPr id="4" name="图片 3">
            <a:extLst>
              <a:ext uri="{FF2B5EF4-FFF2-40B4-BE49-F238E27FC236}">
                <a16:creationId xmlns="" xmlns:a16="http://schemas.microsoft.com/office/drawing/2014/main" id="{49A36149-C84C-81FF-82C8-8F119CE11C90}"/>
              </a:ext>
            </a:extLst>
          </p:cNvPr>
          <p:cNvPicPr>
            <a:picLocks noChangeAspect="1"/>
          </p:cNvPicPr>
          <p:nvPr/>
        </p:nvPicPr>
        <p:blipFill>
          <a:blip r:embed="rId2"/>
          <a:stretch>
            <a:fillRect/>
          </a:stretch>
        </p:blipFill>
        <p:spPr>
          <a:xfrm>
            <a:off x="9443859" y="4401186"/>
            <a:ext cx="3201303" cy="2456814"/>
          </a:xfrm>
          <a:prstGeom prst="rect">
            <a:avLst/>
          </a:prstGeom>
        </p:spPr>
      </p:pic>
    </p:spTree>
    <p:extLst>
      <p:ext uri="{BB962C8B-B14F-4D97-AF65-F5344CB8AC3E}">
        <p14:creationId xmlns:p14="http://schemas.microsoft.com/office/powerpoint/2010/main" val="2139921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AE6A079-7258-335A-0E33-55C482E0CB8D}"/>
              </a:ext>
            </a:extLst>
          </p:cNvPr>
          <p:cNvSpPr>
            <a:spLocks noGrp="1"/>
          </p:cNvSpPr>
          <p:nvPr>
            <p:ph type="title"/>
          </p:nvPr>
        </p:nvSpPr>
        <p:spPr/>
        <p:txBody>
          <a:bodyPr/>
          <a:lstStyle/>
          <a:p>
            <a:r>
              <a:rPr lang="en-AU" dirty="0"/>
              <a:t>End user concerns</a:t>
            </a:r>
            <a:endParaRPr lang="x-none" dirty="0"/>
          </a:p>
        </p:txBody>
      </p:sp>
      <p:sp>
        <p:nvSpPr>
          <p:cNvPr id="3" name="内容占位符 2">
            <a:extLst>
              <a:ext uri="{FF2B5EF4-FFF2-40B4-BE49-F238E27FC236}">
                <a16:creationId xmlns="" xmlns:a16="http://schemas.microsoft.com/office/drawing/2014/main" id="{A6513241-6781-8928-E6AB-2CD0FA820CBB}"/>
              </a:ext>
            </a:extLst>
          </p:cNvPr>
          <p:cNvSpPr>
            <a:spLocks noGrp="1"/>
          </p:cNvSpPr>
          <p:nvPr>
            <p:ph idx="1"/>
          </p:nvPr>
        </p:nvSpPr>
        <p:spPr>
          <a:xfrm>
            <a:off x="838200" y="1817158"/>
            <a:ext cx="10515600" cy="4351338"/>
          </a:xfrm>
        </p:spPr>
        <p:txBody>
          <a:bodyPr>
            <a:normAutofit/>
          </a:bodyPr>
          <a:lstStyle/>
          <a:p>
            <a:r>
              <a:rPr lang="en-AU" sz="4000" dirty="0"/>
              <a:t>Security</a:t>
            </a:r>
          </a:p>
          <a:p>
            <a:r>
              <a:rPr lang="en-AU" sz="4000" dirty="0"/>
              <a:t>Privacy</a:t>
            </a:r>
          </a:p>
          <a:p>
            <a:r>
              <a:rPr lang="en-AU" sz="4000" dirty="0"/>
              <a:t>High availability</a:t>
            </a:r>
          </a:p>
          <a:p>
            <a:r>
              <a:rPr lang="en-AU" sz="4000" dirty="0"/>
              <a:t>Ease of use</a:t>
            </a:r>
          </a:p>
          <a:p>
            <a:r>
              <a:rPr lang="en-AU" sz="4000" dirty="0"/>
              <a:t>…</a:t>
            </a:r>
            <a:endParaRPr lang="x-none" sz="4000" dirty="0"/>
          </a:p>
        </p:txBody>
      </p:sp>
    </p:spTree>
    <p:extLst>
      <p:ext uri="{BB962C8B-B14F-4D97-AF65-F5344CB8AC3E}">
        <p14:creationId xmlns:p14="http://schemas.microsoft.com/office/powerpoint/2010/main" val="2377640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5FF0ADA-3FEC-6A13-9654-C30695B04D99}"/>
              </a:ext>
            </a:extLst>
          </p:cNvPr>
          <p:cNvSpPr>
            <a:spLocks noGrp="1"/>
          </p:cNvSpPr>
          <p:nvPr>
            <p:ph type="title"/>
          </p:nvPr>
        </p:nvSpPr>
        <p:spPr/>
        <p:txBody>
          <a:bodyPr/>
          <a:lstStyle/>
          <a:p>
            <a:r>
              <a:rPr lang="en-AU" dirty="0"/>
              <a:t>Operational stakeholders</a:t>
            </a:r>
            <a:endParaRPr lang="x-none" dirty="0"/>
          </a:p>
        </p:txBody>
      </p:sp>
      <p:sp>
        <p:nvSpPr>
          <p:cNvPr id="3" name="内容占位符 2">
            <a:extLst>
              <a:ext uri="{FF2B5EF4-FFF2-40B4-BE49-F238E27FC236}">
                <a16:creationId xmlns="" xmlns:a16="http://schemas.microsoft.com/office/drawing/2014/main" id="{EDC52C99-C4C6-C373-5AA6-167A9EDEE5EE}"/>
              </a:ext>
            </a:extLst>
          </p:cNvPr>
          <p:cNvSpPr>
            <a:spLocks noGrp="1"/>
          </p:cNvSpPr>
          <p:nvPr>
            <p:ph idx="1"/>
          </p:nvPr>
        </p:nvSpPr>
        <p:spPr/>
        <p:txBody>
          <a:bodyPr>
            <a:normAutofit/>
          </a:bodyPr>
          <a:lstStyle/>
          <a:p>
            <a:r>
              <a:rPr lang="en-AU" sz="4000" dirty="0"/>
              <a:t>Cloud providers</a:t>
            </a:r>
          </a:p>
          <a:p>
            <a:r>
              <a:rPr lang="en-AU" sz="4000" dirty="0"/>
              <a:t>Cloud customers</a:t>
            </a:r>
          </a:p>
          <a:p>
            <a:r>
              <a:rPr lang="en-AU" sz="4000" dirty="0"/>
              <a:t>End-users</a:t>
            </a:r>
          </a:p>
          <a:p>
            <a:r>
              <a:rPr lang="en-AU" sz="4000" dirty="0"/>
              <a:t>Cloud enablers</a:t>
            </a:r>
          </a:p>
          <a:p>
            <a:r>
              <a:rPr lang="en-AU" sz="4000" dirty="0"/>
              <a:t>Cloud resellers</a:t>
            </a:r>
          </a:p>
          <a:p>
            <a:r>
              <a:rPr lang="en-AU" sz="4000" dirty="0"/>
              <a:t>Third-party providers</a:t>
            </a:r>
          </a:p>
          <a:p>
            <a:endParaRPr lang="en-AU" sz="4000" dirty="0"/>
          </a:p>
          <a:p>
            <a:endParaRPr lang="x-none" sz="4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50" y="1507298"/>
            <a:ext cx="4165079" cy="2338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0366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 Rain Classroom -  </a:t>
            </a:r>
            <a:r>
              <a:rPr lang="zh-CN" altLang="en-US" dirty="0"/>
              <a:t>雨课堂</a:t>
            </a:r>
            <a:endParaRPr lang="en-GB" dirty="0"/>
          </a:p>
        </p:txBody>
      </p:sp>
      <p:sp>
        <p:nvSpPr>
          <p:cNvPr id="3" name="Content Placeholder 2"/>
          <p:cNvSpPr>
            <a:spLocks noGrp="1"/>
          </p:cNvSpPr>
          <p:nvPr>
            <p:ph idx="1"/>
          </p:nvPr>
        </p:nvSpPr>
        <p:spPr/>
        <p:txBody>
          <a:bodyPr>
            <a:normAutofit/>
          </a:bodyPr>
          <a:lstStyle/>
          <a:p>
            <a:r>
              <a:rPr lang="en-GB" dirty="0"/>
              <a:t>Rain Classroom is a cloud computing tool, which is jointly developed by Tsinghua University and </a:t>
            </a:r>
            <a:r>
              <a:rPr lang="en-GB" dirty="0" err="1"/>
              <a:t>XueTangX</a:t>
            </a:r>
            <a:r>
              <a:rPr lang="en-GB" dirty="0"/>
              <a:t>. </a:t>
            </a:r>
          </a:p>
          <a:p>
            <a:r>
              <a:rPr lang="en-GB" dirty="0"/>
              <a:t>HITSZ purchased a school membership that allows HITSZ staff and students to access Rain Classroom functions</a:t>
            </a:r>
          </a:p>
          <a:p>
            <a:r>
              <a:rPr lang="en-GB" dirty="0"/>
              <a:t>In this scenario</a:t>
            </a:r>
          </a:p>
          <a:p>
            <a:pPr lvl="1"/>
            <a:r>
              <a:rPr lang="en-GB" dirty="0"/>
              <a:t>Who is cloud provider?</a:t>
            </a:r>
          </a:p>
          <a:p>
            <a:pPr lvl="1"/>
            <a:r>
              <a:rPr lang="en-GB" dirty="0"/>
              <a:t>Who is cloud customer?</a:t>
            </a:r>
          </a:p>
          <a:p>
            <a:pPr lvl="1"/>
            <a:r>
              <a:rPr lang="en-GB" dirty="0"/>
              <a:t>Who is cloud end-user?</a:t>
            </a:r>
          </a:p>
        </p:txBody>
      </p:sp>
    </p:spTree>
    <p:extLst>
      <p:ext uri="{BB962C8B-B14F-4D97-AF65-F5344CB8AC3E}">
        <p14:creationId xmlns:p14="http://schemas.microsoft.com/office/powerpoint/2010/main" val="2747470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 Rain Classroom -  </a:t>
            </a:r>
            <a:r>
              <a:rPr lang="zh-CN" altLang="en-US" dirty="0"/>
              <a:t>雨课堂</a:t>
            </a:r>
            <a:endParaRPr lang="en-GB" dirty="0"/>
          </a:p>
        </p:txBody>
      </p:sp>
      <p:sp>
        <p:nvSpPr>
          <p:cNvPr id="3" name="Content Placeholder 2"/>
          <p:cNvSpPr>
            <a:spLocks noGrp="1"/>
          </p:cNvSpPr>
          <p:nvPr>
            <p:ph idx="1"/>
          </p:nvPr>
        </p:nvSpPr>
        <p:spPr/>
        <p:txBody>
          <a:bodyPr>
            <a:normAutofit/>
          </a:bodyPr>
          <a:lstStyle/>
          <a:p>
            <a:r>
              <a:rPr lang="en-GB" dirty="0"/>
              <a:t>Rain Classroom is a cloud computing tool, which is jointly developed by </a:t>
            </a:r>
            <a:r>
              <a:rPr lang="en-GB" dirty="0">
                <a:highlight>
                  <a:srgbClr val="FFFF00"/>
                </a:highlight>
              </a:rPr>
              <a:t>Tsinghua University and </a:t>
            </a:r>
            <a:r>
              <a:rPr lang="en-GB" dirty="0" err="1">
                <a:highlight>
                  <a:srgbClr val="FFFF00"/>
                </a:highlight>
              </a:rPr>
              <a:t>XueTangX</a:t>
            </a:r>
            <a:r>
              <a:rPr lang="en-GB" dirty="0"/>
              <a:t>. </a:t>
            </a:r>
          </a:p>
          <a:p>
            <a:r>
              <a:rPr lang="en-GB" dirty="0"/>
              <a:t>HITSZ purchased a school membership that allows HITSZ staff and students to access Rain Classroom functions</a:t>
            </a:r>
          </a:p>
          <a:p>
            <a:r>
              <a:rPr lang="en-GB" dirty="0"/>
              <a:t>In this scenario</a:t>
            </a:r>
          </a:p>
          <a:p>
            <a:pPr lvl="1"/>
            <a:r>
              <a:rPr lang="en-GB" dirty="0"/>
              <a:t>Who is </a:t>
            </a:r>
            <a:r>
              <a:rPr lang="en-GB" dirty="0">
                <a:highlight>
                  <a:srgbClr val="FFFF00"/>
                </a:highlight>
              </a:rPr>
              <a:t>cloud provider</a:t>
            </a:r>
            <a:r>
              <a:rPr lang="en-GB" dirty="0"/>
              <a:t>?</a:t>
            </a:r>
          </a:p>
          <a:p>
            <a:pPr lvl="1"/>
            <a:r>
              <a:rPr lang="en-GB" dirty="0"/>
              <a:t>Who is cloud customer?</a:t>
            </a:r>
          </a:p>
          <a:p>
            <a:pPr lvl="1"/>
            <a:r>
              <a:rPr lang="en-GB" dirty="0"/>
              <a:t>Who is cloud end-user?</a:t>
            </a:r>
          </a:p>
        </p:txBody>
      </p:sp>
    </p:spTree>
    <p:extLst>
      <p:ext uri="{BB962C8B-B14F-4D97-AF65-F5344CB8AC3E}">
        <p14:creationId xmlns:p14="http://schemas.microsoft.com/office/powerpoint/2010/main" val="1753795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 Rain Classroom -  </a:t>
            </a:r>
            <a:r>
              <a:rPr lang="zh-CN" altLang="en-US" dirty="0"/>
              <a:t>雨课堂</a:t>
            </a:r>
            <a:endParaRPr lang="en-GB" dirty="0"/>
          </a:p>
        </p:txBody>
      </p:sp>
      <p:sp>
        <p:nvSpPr>
          <p:cNvPr id="3" name="Content Placeholder 2"/>
          <p:cNvSpPr>
            <a:spLocks noGrp="1"/>
          </p:cNvSpPr>
          <p:nvPr>
            <p:ph idx="1"/>
          </p:nvPr>
        </p:nvSpPr>
        <p:spPr/>
        <p:txBody>
          <a:bodyPr>
            <a:normAutofit/>
          </a:bodyPr>
          <a:lstStyle/>
          <a:p>
            <a:r>
              <a:rPr lang="en-GB" dirty="0"/>
              <a:t>Rain Classroom is a cloud computing tool, which is jointly developed by </a:t>
            </a:r>
            <a:r>
              <a:rPr lang="en-GB" dirty="0">
                <a:highlight>
                  <a:srgbClr val="FFFF00"/>
                </a:highlight>
              </a:rPr>
              <a:t>Tsinghua University and </a:t>
            </a:r>
            <a:r>
              <a:rPr lang="en-GB" dirty="0" err="1">
                <a:highlight>
                  <a:srgbClr val="FFFF00"/>
                </a:highlight>
              </a:rPr>
              <a:t>XueTangX</a:t>
            </a:r>
            <a:r>
              <a:rPr lang="en-GB" dirty="0"/>
              <a:t>. </a:t>
            </a:r>
          </a:p>
          <a:p>
            <a:r>
              <a:rPr lang="en-GB" dirty="0">
                <a:highlight>
                  <a:srgbClr val="00FFFF"/>
                </a:highlight>
              </a:rPr>
              <a:t>HITSZ</a:t>
            </a:r>
            <a:r>
              <a:rPr lang="en-GB" dirty="0"/>
              <a:t> purchased a school membership that allows HITSZ staff and students to access Rain Classroom functions</a:t>
            </a:r>
          </a:p>
          <a:p>
            <a:r>
              <a:rPr lang="en-GB" dirty="0"/>
              <a:t>In this scenario</a:t>
            </a:r>
          </a:p>
          <a:p>
            <a:pPr lvl="1"/>
            <a:r>
              <a:rPr lang="en-GB" dirty="0"/>
              <a:t>Who is </a:t>
            </a:r>
            <a:r>
              <a:rPr lang="en-GB" dirty="0">
                <a:highlight>
                  <a:srgbClr val="FFFF00"/>
                </a:highlight>
              </a:rPr>
              <a:t>cloud provider</a:t>
            </a:r>
            <a:r>
              <a:rPr lang="en-GB" dirty="0"/>
              <a:t>?</a:t>
            </a:r>
          </a:p>
          <a:p>
            <a:pPr lvl="1"/>
            <a:r>
              <a:rPr lang="en-GB" dirty="0"/>
              <a:t>Who is </a:t>
            </a:r>
            <a:r>
              <a:rPr lang="en-GB" dirty="0">
                <a:highlight>
                  <a:srgbClr val="00FFFF"/>
                </a:highlight>
              </a:rPr>
              <a:t>cloud customer</a:t>
            </a:r>
            <a:r>
              <a:rPr lang="en-GB" dirty="0"/>
              <a:t>?</a:t>
            </a:r>
          </a:p>
          <a:p>
            <a:pPr lvl="1"/>
            <a:r>
              <a:rPr lang="en-GB" dirty="0"/>
              <a:t>Who is cloud end-user?</a:t>
            </a:r>
          </a:p>
        </p:txBody>
      </p:sp>
    </p:spTree>
    <p:extLst>
      <p:ext uri="{BB962C8B-B14F-4D97-AF65-F5344CB8AC3E}">
        <p14:creationId xmlns:p14="http://schemas.microsoft.com/office/powerpoint/2010/main" val="4240649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 Rain Classroom -  </a:t>
            </a:r>
            <a:r>
              <a:rPr lang="zh-CN" altLang="en-US" dirty="0"/>
              <a:t>雨课堂</a:t>
            </a:r>
            <a:endParaRPr lang="en-GB" dirty="0"/>
          </a:p>
        </p:txBody>
      </p:sp>
      <p:sp>
        <p:nvSpPr>
          <p:cNvPr id="3" name="Content Placeholder 2"/>
          <p:cNvSpPr>
            <a:spLocks noGrp="1"/>
          </p:cNvSpPr>
          <p:nvPr>
            <p:ph idx="1"/>
          </p:nvPr>
        </p:nvSpPr>
        <p:spPr/>
        <p:txBody>
          <a:bodyPr>
            <a:normAutofit/>
          </a:bodyPr>
          <a:lstStyle/>
          <a:p>
            <a:r>
              <a:rPr lang="en-GB" dirty="0"/>
              <a:t>Rain Classroom is a cloud computing tool, which is jointly developed by </a:t>
            </a:r>
            <a:r>
              <a:rPr lang="en-GB" dirty="0">
                <a:highlight>
                  <a:srgbClr val="FFFF00"/>
                </a:highlight>
              </a:rPr>
              <a:t>Tsinghua University and </a:t>
            </a:r>
            <a:r>
              <a:rPr lang="en-GB" dirty="0" err="1">
                <a:highlight>
                  <a:srgbClr val="FFFF00"/>
                </a:highlight>
              </a:rPr>
              <a:t>XueTangX</a:t>
            </a:r>
            <a:r>
              <a:rPr lang="en-GB" dirty="0"/>
              <a:t>. </a:t>
            </a:r>
          </a:p>
          <a:p>
            <a:r>
              <a:rPr lang="en-GB" dirty="0">
                <a:highlight>
                  <a:srgbClr val="00FFFF"/>
                </a:highlight>
              </a:rPr>
              <a:t>HITSZ</a:t>
            </a:r>
            <a:r>
              <a:rPr lang="en-GB" dirty="0"/>
              <a:t> purchased a school membership that allows </a:t>
            </a:r>
            <a:r>
              <a:rPr lang="en-GB" dirty="0">
                <a:highlight>
                  <a:srgbClr val="00FF00"/>
                </a:highlight>
              </a:rPr>
              <a:t>HITSZ staff and students</a:t>
            </a:r>
            <a:r>
              <a:rPr lang="en-GB" dirty="0"/>
              <a:t> to access Rain Classroom functions</a:t>
            </a:r>
          </a:p>
          <a:p>
            <a:r>
              <a:rPr lang="en-GB" dirty="0"/>
              <a:t>In this scenario</a:t>
            </a:r>
          </a:p>
          <a:p>
            <a:pPr lvl="1"/>
            <a:r>
              <a:rPr lang="en-GB" dirty="0"/>
              <a:t>Who is </a:t>
            </a:r>
            <a:r>
              <a:rPr lang="en-GB" dirty="0">
                <a:highlight>
                  <a:srgbClr val="FFFF00"/>
                </a:highlight>
              </a:rPr>
              <a:t>cloud provider</a:t>
            </a:r>
            <a:r>
              <a:rPr lang="en-GB" dirty="0"/>
              <a:t>?</a:t>
            </a:r>
          </a:p>
          <a:p>
            <a:pPr lvl="1"/>
            <a:r>
              <a:rPr lang="en-GB" dirty="0"/>
              <a:t>Who is </a:t>
            </a:r>
            <a:r>
              <a:rPr lang="en-GB" dirty="0">
                <a:highlight>
                  <a:srgbClr val="00FFFF"/>
                </a:highlight>
              </a:rPr>
              <a:t>cloud customer</a:t>
            </a:r>
            <a:r>
              <a:rPr lang="en-GB" dirty="0"/>
              <a:t>?</a:t>
            </a:r>
          </a:p>
          <a:p>
            <a:pPr lvl="1"/>
            <a:r>
              <a:rPr lang="en-GB" dirty="0"/>
              <a:t>Who is </a:t>
            </a:r>
            <a:r>
              <a:rPr lang="en-GB" dirty="0">
                <a:highlight>
                  <a:srgbClr val="00FF00"/>
                </a:highlight>
              </a:rPr>
              <a:t>cloud end-user</a:t>
            </a:r>
            <a:r>
              <a:rPr lang="en-GB" dirty="0"/>
              <a:t>?</a:t>
            </a:r>
          </a:p>
        </p:txBody>
      </p:sp>
    </p:spTree>
    <p:extLst>
      <p:ext uri="{BB962C8B-B14F-4D97-AF65-F5344CB8AC3E}">
        <p14:creationId xmlns:p14="http://schemas.microsoft.com/office/powerpoint/2010/main" val="2216419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5FF0ADA-3FEC-6A13-9654-C30695B04D99}"/>
              </a:ext>
            </a:extLst>
          </p:cNvPr>
          <p:cNvSpPr>
            <a:spLocks noGrp="1"/>
          </p:cNvSpPr>
          <p:nvPr>
            <p:ph type="title"/>
          </p:nvPr>
        </p:nvSpPr>
        <p:spPr/>
        <p:txBody>
          <a:bodyPr/>
          <a:lstStyle/>
          <a:p>
            <a:r>
              <a:rPr lang="en-AU" dirty="0"/>
              <a:t>Operational stakeholders</a:t>
            </a:r>
            <a:endParaRPr lang="x-none" dirty="0"/>
          </a:p>
        </p:txBody>
      </p:sp>
      <p:sp>
        <p:nvSpPr>
          <p:cNvPr id="3" name="内容占位符 2">
            <a:extLst>
              <a:ext uri="{FF2B5EF4-FFF2-40B4-BE49-F238E27FC236}">
                <a16:creationId xmlns="" xmlns:a16="http://schemas.microsoft.com/office/drawing/2014/main" id="{EDC52C99-C4C6-C373-5AA6-167A9EDEE5EE}"/>
              </a:ext>
            </a:extLst>
          </p:cNvPr>
          <p:cNvSpPr>
            <a:spLocks noGrp="1"/>
          </p:cNvSpPr>
          <p:nvPr>
            <p:ph idx="1"/>
          </p:nvPr>
        </p:nvSpPr>
        <p:spPr/>
        <p:txBody>
          <a:bodyPr>
            <a:normAutofit/>
          </a:bodyPr>
          <a:lstStyle/>
          <a:p>
            <a:r>
              <a:rPr lang="en-AU" sz="4000" dirty="0"/>
              <a:t>Cloud providers</a:t>
            </a:r>
          </a:p>
          <a:p>
            <a:r>
              <a:rPr lang="en-AU" sz="4000" dirty="0"/>
              <a:t>Cloud customers</a:t>
            </a:r>
          </a:p>
          <a:p>
            <a:r>
              <a:rPr lang="en-AU" sz="4000" dirty="0"/>
              <a:t>End-users</a:t>
            </a:r>
          </a:p>
          <a:p>
            <a:r>
              <a:rPr lang="en-AU" sz="4000" dirty="0"/>
              <a:t>Cloud enablers</a:t>
            </a:r>
          </a:p>
          <a:p>
            <a:r>
              <a:rPr lang="en-AU" sz="4000" dirty="0"/>
              <a:t>Cloud resellers</a:t>
            </a:r>
          </a:p>
          <a:p>
            <a:r>
              <a:rPr lang="en-AU" sz="4000" dirty="0"/>
              <a:t>Third-party providers</a:t>
            </a:r>
          </a:p>
          <a:p>
            <a:endParaRPr lang="en-AU" sz="4000" dirty="0"/>
          </a:p>
          <a:p>
            <a:endParaRPr lang="x-none" sz="4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422" y="3770337"/>
            <a:ext cx="5167162" cy="220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8547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3A2B83D-B611-274F-4C3F-FFE57396446E}"/>
              </a:ext>
            </a:extLst>
          </p:cNvPr>
          <p:cNvSpPr>
            <a:spLocks noGrp="1"/>
          </p:cNvSpPr>
          <p:nvPr>
            <p:ph type="title"/>
          </p:nvPr>
        </p:nvSpPr>
        <p:spPr/>
        <p:txBody>
          <a:bodyPr/>
          <a:lstStyle/>
          <a:p>
            <a:r>
              <a:rPr lang="en-AU" dirty="0"/>
              <a:t>Cloud enabler</a:t>
            </a:r>
            <a:endParaRPr lang="x-none" dirty="0"/>
          </a:p>
        </p:txBody>
      </p:sp>
      <p:sp>
        <p:nvSpPr>
          <p:cNvPr id="3" name="内容占位符 2">
            <a:extLst>
              <a:ext uri="{FF2B5EF4-FFF2-40B4-BE49-F238E27FC236}">
                <a16:creationId xmlns="" xmlns:a16="http://schemas.microsoft.com/office/drawing/2014/main" id="{C51D81E5-1E79-F8BB-64D3-284EB3143EB8}"/>
              </a:ext>
            </a:extLst>
          </p:cNvPr>
          <p:cNvSpPr>
            <a:spLocks noGrp="1"/>
          </p:cNvSpPr>
          <p:nvPr>
            <p:ph idx="1"/>
          </p:nvPr>
        </p:nvSpPr>
        <p:spPr/>
        <p:txBody>
          <a:bodyPr>
            <a:normAutofit/>
          </a:bodyPr>
          <a:lstStyle/>
          <a:p>
            <a:r>
              <a:rPr lang="en-US" sz="3600" dirty="0" smtClean="0"/>
              <a:t>Cloud </a:t>
            </a:r>
            <a:r>
              <a:rPr lang="en-US" sz="3600" dirty="0"/>
              <a:t>enablers are information technology (IT) firms that create hardware, software, storage devices, networking equipment, and other related cloud environment components</a:t>
            </a:r>
          </a:p>
        </p:txBody>
      </p:sp>
    </p:spTree>
    <p:extLst>
      <p:ext uri="{BB962C8B-B14F-4D97-AF65-F5344CB8AC3E}">
        <p14:creationId xmlns:p14="http://schemas.microsoft.com/office/powerpoint/2010/main" val="599255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733B626-66C0-0107-661D-6D857DB6622B}"/>
              </a:ext>
            </a:extLst>
          </p:cNvPr>
          <p:cNvSpPr>
            <a:spLocks noGrp="1"/>
          </p:cNvSpPr>
          <p:nvPr>
            <p:ph type="title"/>
          </p:nvPr>
        </p:nvSpPr>
        <p:spPr/>
        <p:txBody>
          <a:bodyPr/>
          <a:lstStyle/>
          <a:p>
            <a:r>
              <a:rPr lang="en-AU" dirty="0"/>
              <a:t>What is a stakeholder</a:t>
            </a:r>
            <a:endParaRPr lang="x-none" dirty="0"/>
          </a:p>
        </p:txBody>
      </p:sp>
      <p:sp>
        <p:nvSpPr>
          <p:cNvPr id="3" name="内容占位符 2">
            <a:extLst>
              <a:ext uri="{FF2B5EF4-FFF2-40B4-BE49-F238E27FC236}">
                <a16:creationId xmlns="" xmlns:a16="http://schemas.microsoft.com/office/drawing/2014/main" id="{0265546A-518C-F92F-3992-79DA9E2F519C}"/>
              </a:ext>
            </a:extLst>
          </p:cNvPr>
          <p:cNvSpPr>
            <a:spLocks noGrp="1"/>
          </p:cNvSpPr>
          <p:nvPr>
            <p:ph idx="1"/>
          </p:nvPr>
        </p:nvSpPr>
        <p:spPr/>
        <p:txBody>
          <a:bodyPr>
            <a:normAutofit/>
          </a:bodyPr>
          <a:lstStyle/>
          <a:p>
            <a:r>
              <a:rPr lang="en-US" sz="4400" dirty="0" smtClean="0"/>
              <a:t>Anyone who </a:t>
            </a:r>
            <a:r>
              <a:rPr lang="en-US" sz="4400" dirty="0"/>
              <a:t>has </a:t>
            </a:r>
            <a:r>
              <a:rPr lang="en-US" sz="4400" dirty="0" smtClean="0"/>
              <a:t>interest </a:t>
            </a:r>
            <a:r>
              <a:rPr lang="en-US" sz="4400" dirty="0"/>
              <a:t>in the </a:t>
            </a:r>
            <a:r>
              <a:rPr lang="en-US" sz="4400" dirty="0" smtClean="0"/>
              <a:t>value cloud computing technology creates </a:t>
            </a:r>
          </a:p>
          <a:p>
            <a:r>
              <a:rPr lang="en-US" sz="4400" dirty="0" smtClean="0"/>
              <a:t>Anyone who is affected </a:t>
            </a:r>
            <a:r>
              <a:rPr lang="en-US" sz="4400" dirty="0"/>
              <a:t>positively </a:t>
            </a:r>
            <a:r>
              <a:rPr lang="en-US" sz="4400" dirty="0" smtClean="0"/>
              <a:t>by it </a:t>
            </a:r>
          </a:p>
          <a:p>
            <a:r>
              <a:rPr lang="en-US" sz="4400" dirty="0"/>
              <a:t> Anyone who is affected negatively by </a:t>
            </a:r>
            <a:r>
              <a:rPr lang="en-US" sz="4400" dirty="0" smtClean="0"/>
              <a:t>it</a:t>
            </a:r>
            <a:endParaRPr lang="en-US" sz="4400" dirty="0"/>
          </a:p>
          <a:p>
            <a:endParaRPr lang="x-none" sz="4400" dirty="0"/>
          </a:p>
        </p:txBody>
      </p:sp>
    </p:spTree>
    <p:extLst>
      <p:ext uri="{BB962C8B-B14F-4D97-AF65-F5344CB8AC3E}">
        <p14:creationId xmlns:p14="http://schemas.microsoft.com/office/powerpoint/2010/main" val="39484875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3A2B83D-B611-274F-4C3F-FFE57396446E}"/>
              </a:ext>
            </a:extLst>
          </p:cNvPr>
          <p:cNvSpPr>
            <a:spLocks noGrp="1"/>
          </p:cNvSpPr>
          <p:nvPr>
            <p:ph type="title"/>
          </p:nvPr>
        </p:nvSpPr>
        <p:spPr/>
        <p:txBody>
          <a:bodyPr/>
          <a:lstStyle/>
          <a:p>
            <a:r>
              <a:rPr lang="en-AU" dirty="0"/>
              <a:t>Cloud enabler example</a:t>
            </a:r>
            <a:endParaRPr lang="x-none" dirty="0"/>
          </a:p>
        </p:txBody>
      </p:sp>
      <p:sp>
        <p:nvSpPr>
          <p:cNvPr id="3" name="内容占位符 2">
            <a:extLst>
              <a:ext uri="{FF2B5EF4-FFF2-40B4-BE49-F238E27FC236}">
                <a16:creationId xmlns="" xmlns:a16="http://schemas.microsoft.com/office/drawing/2014/main" id="{C51D81E5-1E79-F8BB-64D3-284EB3143EB8}"/>
              </a:ext>
            </a:extLst>
          </p:cNvPr>
          <p:cNvSpPr>
            <a:spLocks noGrp="1"/>
          </p:cNvSpPr>
          <p:nvPr>
            <p:ph idx="1"/>
          </p:nvPr>
        </p:nvSpPr>
        <p:spPr>
          <a:xfrm>
            <a:off x="838200" y="1800225"/>
            <a:ext cx="10515600" cy="4351338"/>
          </a:xfrm>
        </p:spPr>
        <p:txBody>
          <a:bodyPr>
            <a:normAutofit/>
          </a:bodyPr>
          <a:lstStyle/>
          <a:p>
            <a:r>
              <a:rPr lang="en-US" sz="3600" dirty="0"/>
              <a:t>An organization that manufactures virtualization hypervisors that enable virtual machines (VMs) is a cloud enabler</a:t>
            </a:r>
          </a:p>
          <a:p>
            <a:pPr lvl="1"/>
            <a:r>
              <a:rPr lang="en-US" sz="3200" b="0" i="0" dirty="0">
                <a:solidFill>
                  <a:srgbClr val="3A3A3A"/>
                </a:solidFill>
                <a:effectLst/>
                <a:latin typeface="-apple-system"/>
              </a:rPr>
              <a:t>A hypervisor is hardware, software, or firmware capable of creating virtual machines and then managing and allocating resources to them</a:t>
            </a:r>
            <a:endParaRPr lang="x-none" sz="3200" dirty="0"/>
          </a:p>
          <a:p>
            <a:endParaRPr lang="en-US" sz="3600" dirty="0"/>
          </a:p>
        </p:txBody>
      </p:sp>
      <p:pic>
        <p:nvPicPr>
          <p:cNvPr id="4" name="Picture 2" descr="What is virtualization and how it works | Iran, Islamic Republic of |  Cloud4U">
            <a:extLst>
              <a:ext uri="{FF2B5EF4-FFF2-40B4-BE49-F238E27FC236}">
                <a16:creationId xmlns="" xmlns:a16="http://schemas.microsoft.com/office/drawing/2014/main" id="{ABCD506C-CEBD-EB39-0FCD-34C900D0F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361" y="4713962"/>
            <a:ext cx="3805656" cy="213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39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3A2B83D-B611-274F-4C3F-FFE57396446E}"/>
              </a:ext>
            </a:extLst>
          </p:cNvPr>
          <p:cNvSpPr>
            <a:spLocks noGrp="1"/>
          </p:cNvSpPr>
          <p:nvPr>
            <p:ph type="title"/>
          </p:nvPr>
        </p:nvSpPr>
        <p:spPr/>
        <p:txBody>
          <a:bodyPr/>
          <a:lstStyle/>
          <a:p>
            <a:r>
              <a:rPr lang="en-AU" dirty="0"/>
              <a:t>Cloud enabler vs cloud provider</a:t>
            </a:r>
            <a:endParaRPr lang="x-none" dirty="0"/>
          </a:p>
        </p:txBody>
      </p:sp>
      <p:sp>
        <p:nvSpPr>
          <p:cNvPr id="3" name="内容占位符 2">
            <a:extLst>
              <a:ext uri="{FF2B5EF4-FFF2-40B4-BE49-F238E27FC236}">
                <a16:creationId xmlns="" xmlns:a16="http://schemas.microsoft.com/office/drawing/2014/main" id="{C51D81E5-1E79-F8BB-64D3-284EB3143EB8}"/>
              </a:ext>
            </a:extLst>
          </p:cNvPr>
          <p:cNvSpPr>
            <a:spLocks noGrp="1"/>
          </p:cNvSpPr>
          <p:nvPr>
            <p:ph idx="1"/>
          </p:nvPr>
        </p:nvSpPr>
        <p:spPr/>
        <p:txBody>
          <a:bodyPr>
            <a:normAutofit/>
          </a:bodyPr>
          <a:lstStyle/>
          <a:p>
            <a:r>
              <a:rPr lang="en-US" sz="4000" b="0" i="0" dirty="0">
                <a:solidFill>
                  <a:srgbClr val="2E3444"/>
                </a:solidFill>
                <a:effectLst/>
                <a:latin typeface="Lato" panose="020F0502020204030203" pitchFamily="34" charset="0"/>
              </a:rPr>
              <a:t>A cloud enabler is different from a cloud service provider </a:t>
            </a:r>
          </a:p>
          <a:p>
            <a:pPr lvl="1"/>
            <a:r>
              <a:rPr lang="en-US" sz="3600" b="0" i="0" dirty="0">
                <a:solidFill>
                  <a:srgbClr val="2E3444"/>
                </a:solidFill>
                <a:effectLst/>
                <a:latin typeface="Lato" panose="020F0502020204030203" pitchFamily="34" charset="0"/>
              </a:rPr>
              <a:t>Cloud service providers use the technologies built by cloud enablers to deliver cloud-based services to end-users</a:t>
            </a:r>
            <a:endParaRPr lang="x-none" sz="3600" dirty="0"/>
          </a:p>
        </p:txBody>
      </p:sp>
    </p:spTree>
    <p:extLst>
      <p:ext uri="{BB962C8B-B14F-4D97-AF65-F5344CB8AC3E}">
        <p14:creationId xmlns:p14="http://schemas.microsoft.com/office/powerpoint/2010/main" val="2263026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8FE34EB-7941-6BB6-5F5B-FC46494F9E7B}"/>
              </a:ext>
            </a:extLst>
          </p:cNvPr>
          <p:cNvSpPr>
            <a:spLocks noGrp="1"/>
          </p:cNvSpPr>
          <p:nvPr>
            <p:ph type="title"/>
          </p:nvPr>
        </p:nvSpPr>
        <p:spPr/>
        <p:txBody>
          <a:bodyPr/>
          <a:lstStyle/>
          <a:p>
            <a:r>
              <a:rPr lang="en-US" dirty="0"/>
              <a:t>Why are cloud enablers important?</a:t>
            </a:r>
            <a:endParaRPr lang="x-none" dirty="0"/>
          </a:p>
        </p:txBody>
      </p:sp>
      <p:sp>
        <p:nvSpPr>
          <p:cNvPr id="3" name="内容占位符 2">
            <a:extLst>
              <a:ext uri="{FF2B5EF4-FFF2-40B4-BE49-F238E27FC236}">
                <a16:creationId xmlns="" xmlns:a16="http://schemas.microsoft.com/office/drawing/2014/main" id="{8851A90E-CE5E-5852-5E5C-C053750FACBF}"/>
              </a:ext>
            </a:extLst>
          </p:cNvPr>
          <p:cNvSpPr>
            <a:spLocks noGrp="1"/>
          </p:cNvSpPr>
          <p:nvPr>
            <p:ph idx="1"/>
          </p:nvPr>
        </p:nvSpPr>
        <p:spPr/>
        <p:txBody>
          <a:bodyPr>
            <a:normAutofit/>
          </a:bodyPr>
          <a:lstStyle/>
          <a:p>
            <a:r>
              <a:rPr lang="en-US" sz="4000" dirty="0"/>
              <a:t>Cloud enablers serve as the backbone for cloud products and services offered by a </a:t>
            </a:r>
            <a:r>
              <a:rPr lang="en-US" sz="4000" dirty="0">
                <a:highlight>
                  <a:srgbClr val="FFFF00"/>
                </a:highlight>
              </a:rPr>
              <a:t>cloud provider</a:t>
            </a:r>
          </a:p>
          <a:p>
            <a:pPr lvl="1"/>
            <a:r>
              <a:rPr lang="en-US" sz="3600" dirty="0"/>
              <a:t>Developing a scalable, reliable, and robust cloud computing service is complex and requires many technical skills and hard work</a:t>
            </a:r>
          </a:p>
          <a:p>
            <a:pPr lvl="1"/>
            <a:r>
              <a:rPr lang="en-US" sz="3600" dirty="0"/>
              <a:t>Let a company build, deploy, integrate, and deliver cloud computing solutions</a:t>
            </a:r>
          </a:p>
        </p:txBody>
      </p:sp>
    </p:spTree>
    <p:extLst>
      <p:ext uri="{BB962C8B-B14F-4D97-AF65-F5344CB8AC3E}">
        <p14:creationId xmlns:p14="http://schemas.microsoft.com/office/powerpoint/2010/main" val="17834208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8FE34EB-7941-6BB6-5F5B-FC46494F9E7B}"/>
              </a:ext>
            </a:extLst>
          </p:cNvPr>
          <p:cNvSpPr>
            <a:spLocks noGrp="1"/>
          </p:cNvSpPr>
          <p:nvPr>
            <p:ph type="title"/>
          </p:nvPr>
        </p:nvSpPr>
        <p:spPr/>
        <p:txBody>
          <a:bodyPr/>
          <a:lstStyle/>
          <a:p>
            <a:r>
              <a:rPr lang="en-US" dirty="0"/>
              <a:t>Why are cloud enablers important?</a:t>
            </a:r>
            <a:endParaRPr lang="x-none" dirty="0"/>
          </a:p>
        </p:txBody>
      </p:sp>
      <p:sp>
        <p:nvSpPr>
          <p:cNvPr id="3" name="内容占位符 2">
            <a:extLst>
              <a:ext uri="{FF2B5EF4-FFF2-40B4-BE49-F238E27FC236}">
                <a16:creationId xmlns="" xmlns:a16="http://schemas.microsoft.com/office/drawing/2014/main" id="{8851A90E-CE5E-5852-5E5C-C053750FACBF}"/>
              </a:ext>
            </a:extLst>
          </p:cNvPr>
          <p:cNvSpPr>
            <a:spLocks noGrp="1"/>
          </p:cNvSpPr>
          <p:nvPr>
            <p:ph idx="1"/>
          </p:nvPr>
        </p:nvSpPr>
        <p:spPr/>
        <p:txBody>
          <a:bodyPr>
            <a:normAutofit/>
          </a:bodyPr>
          <a:lstStyle/>
          <a:p>
            <a:r>
              <a:rPr lang="en-US" sz="4000" dirty="0"/>
              <a:t>Cloud enablers make it possible for the </a:t>
            </a:r>
            <a:r>
              <a:rPr lang="en-US" sz="4000" dirty="0">
                <a:highlight>
                  <a:srgbClr val="FFFF00"/>
                </a:highlight>
              </a:rPr>
              <a:t>cloud customers</a:t>
            </a:r>
            <a:r>
              <a:rPr lang="en-US" sz="4000" dirty="0"/>
              <a:t> to move their resources to the cloud</a:t>
            </a:r>
            <a:endParaRPr lang="x-none" sz="4000" dirty="0"/>
          </a:p>
          <a:p>
            <a:pPr lvl="1"/>
            <a:r>
              <a:rPr lang="en-US" sz="3600" dirty="0"/>
              <a:t>Cloud enablers play a critical role in coming up with cloud strategies, service selection, and cloud app development and infrastructure establishment</a:t>
            </a:r>
          </a:p>
          <a:p>
            <a:pPr lvl="1"/>
            <a:r>
              <a:rPr lang="en-US" sz="3600" dirty="0"/>
              <a:t>A cloud enabler is a huge part of building, deploying, integrating, and delivering cloud computing solutions</a:t>
            </a:r>
          </a:p>
        </p:txBody>
      </p:sp>
    </p:spTree>
    <p:extLst>
      <p:ext uri="{BB962C8B-B14F-4D97-AF65-F5344CB8AC3E}">
        <p14:creationId xmlns:p14="http://schemas.microsoft.com/office/powerpoint/2010/main" val="446805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EB2BE13-BB5A-E0FD-34CC-FF27AB0A0DE1}"/>
              </a:ext>
            </a:extLst>
          </p:cNvPr>
          <p:cNvSpPr>
            <a:spLocks noGrp="1"/>
          </p:cNvSpPr>
          <p:nvPr>
            <p:ph type="title"/>
          </p:nvPr>
        </p:nvSpPr>
        <p:spPr/>
        <p:txBody>
          <a:bodyPr/>
          <a:lstStyle/>
          <a:p>
            <a:r>
              <a:rPr lang="en-AU" dirty="0"/>
              <a:t>Cloud reseller</a:t>
            </a:r>
            <a:endParaRPr lang="x-none" dirty="0"/>
          </a:p>
        </p:txBody>
      </p:sp>
      <p:sp>
        <p:nvSpPr>
          <p:cNvPr id="3" name="内容占位符 2">
            <a:extLst>
              <a:ext uri="{FF2B5EF4-FFF2-40B4-BE49-F238E27FC236}">
                <a16:creationId xmlns="" xmlns:a16="http://schemas.microsoft.com/office/drawing/2014/main" id="{C652A3C0-F566-EE74-C5C4-B52E7DEBA46E}"/>
              </a:ext>
            </a:extLst>
          </p:cNvPr>
          <p:cNvSpPr>
            <a:spLocks noGrp="1"/>
          </p:cNvSpPr>
          <p:nvPr>
            <p:ph idx="1"/>
          </p:nvPr>
        </p:nvSpPr>
        <p:spPr/>
        <p:txBody>
          <a:bodyPr>
            <a:normAutofit/>
          </a:bodyPr>
          <a:lstStyle/>
          <a:p>
            <a:r>
              <a:rPr lang="en-US" sz="4400" dirty="0"/>
              <a:t>A cloud reseller is a service provider who buys cloud computing products and services from major providers like AWS or Google, which they then resell to their own customers</a:t>
            </a:r>
          </a:p>
        </p:txBody>
      </p:sp>
    </p:spTree>
    <p:extLst>
      <p:ext uri="{BB962C8B-B14F-4D97-AF65-F5344CB8AC3E}">
        <p14:creationId xmlns:p14="http://schemas.microsoft.com/office/powerpoint/2010/main" val="2689607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EB2BE13-BB5A-E0FD-34CC-FF27AB0A0DE1}"/>
              </a:ext>
            </a:extLst>
          </p:cNvPr>
          <p:cNvSpPr>
            <a:spLocks noGrp="1"/>
          </p:cNvSpPr>
          <p:nvPr>
            <p:ph type="title"/>
          </p:nvPr>
        </p:nvSpPr>
        <p:spPr/>
        <p:txBody>
          <a:bodyPr/>
          <a:lstStyle/>
          <a:p>
            <a:r>
              <a:rPr lang="en-AU" dirty="0"/>
              <a:t>Cloud reseller</a:t>
            </a:r>
            <a:endParaRPr lang="x-none" dirty="0"/>
          </a:p>
        </p:txBody>
      </p:sp>
      <p:sp>
        <p:nvSpPr>
          <p:cNvPr id="3" name="内容占位符 2">
            <a:extLst>
              <a:ext uri="{FF2B5EF4-FFF2-40B4-BE49-F238E27FC236}">
                <a16:creationId xmlns="" xmlns:a16="http://schemas.microsoft.com/office/drawing/2014/main" id="{C652A3C0-F566-EE74-C5C4-B52E7DEBA46E}"/>
              </a:ext>
            </a:extLst>
          </p:cNvPr>
          <p:cNvSpPr>
            <a:spLocks noGrp="1"/>
          </p:cNvSpPr>
          <p:nvPr>
            <p:ph idx="1"/>
          </p:nvPr>
        </p:nvSpPr>
        <p:spPr/>
        <p:txBody>
          <a:bodyPr>
            <a:normAutofit/>
          </a:bodyPr>
          <a:lstStyle/>
          <a:p>
            <a:r>
              <a:rPr lang="en-US" sz="4400" dirty="0"/>
              <a:t>A cloud computing reseller acts as a valued added reseller (VAR) when they combine and/or complement the cloud product/service with additional value or functionality. </a:t>
            </a:r>
          </a:p>
        </p:txBody>
      </p:sp>
    </p:spTree>
    <p:extLst>
      <p:ext uri="{BB962C8B-B14F-4D97-AF65-F5344CB8AC3E}">
        <p14:creationId xmlns:p14="http://schemas.microsoft.com/office/powerpoint/2010/main" val="2611089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EB2BE13-BB5A-E0FD-34CC-FF27AB0A0DE1}"/>
              </a:ext>
            </a:extLst>
          </p:cNvPr>
          <p:cNvSpPr>
            <a:spLocks noGrp="1"/>
          </p:cNvSpPr>
          <p:nvPr>
            <p:ph type="title"/>
          </p:nvPr>
        </p:nvSpPr>
        <p:spPr/>
        <p:txBody>
          <a:bodyPr/>
          <a:lstStyle/>
          <a:p>
            <a:r>
              <a:rPr lang="en-AU" dirty="0"/>
              <a:t>Cloud reseller - example</a:t>
            </a:r>
            <a:endParaRPr lang="x-none" dirty="0"/>
          </a:p>
        </p:txBody>
      </p:sp>
      <p:sp>
        <p:nvSpPr>
          <p:cNvPr id="3" name="内容占位符 2">
            <a:extLst>
              <a:ext uri="{FF2B5EF4-FFF2-40B4-BE49-F238E27FC236}">
                <a16:creationId xmlns="" xmlns:a16="http://schemas.microsoft.com/office/drawing/2014/main" id="{C652A3C0-F566-EE74-C5C4-B52E7DEBA46E}"/>
              </a:ext>
            </a:extLst>
          </p:cNvPr>
          <p:cNvSpPr>
            <a:spLocks noGrp="1"/>
          </p:cNvSpPr>
          <p:nvPr>
            <p:ph idx="1"/>
          </p:nvPr>
        </p:nvSpPr>
        <p:spPr/>
        <p:txBody>
          <a:bodyPr>
            <a:normAutofit/>
          </a:bodyPr>
          <a:lstStyle/>
          <a:p>
            <a:r>
              <a:rPr lang="en-US" sz="4800" dirty="0"/>
              <a:t>A cloud computing reseller combines their photo editing software with cloud provider’s storage service to enhance the value of software product</a:t>
            </a:r>
            <a:endParaRPr lang="x-none" sz="4800" dirty="0"/>
          </a:p>
        </p:txBody>
      </p:sp>
    </p:spTree>
    <p:extLst>
      <p:ext uri="{BB962C8B-B14F-4D97-AF65-F5344CB8AC3E}">
        <p14:creationId xmlns:p14="http://schemas.microsoft.com/office/powerpoint/2010/main" val="2285205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A46A8D8-C2B1-C29A-F09B-761E82E57703}"/>
              </a:ext>
            </a:extLst>
          </p:cNvPr>
          <p:cNvSpPr>
            <a:spLocks noGrp="1"/>
          </p:cNvSpPr>
          <p:nvPr>
            <p:ph type="title"/>
          </p:nvPr>
        </p:nvSpPr>
        <p:spPr/>
        <p:txBody>
          <a:bodyPr/>
          <a:lstStyle/>
          <a:p>
            <a:r>
              <a:rPr lang="en-AU" dirty="0"/>
              <a:t>Third-party providers</a:t>
            </a:r>
            <a:endParaRPr lang="x-none" dirty="0"/>
          </a:p>
        </p:txBody>
      </p:sp>
      <p:sp>
        <p:nvSpPr>
          <p:cNvPr id="3" name="内容占位符 2">
            <a:extLst>
              <a:ext uri="{FF2B5EF4-FFF2-40B4-BE49-F238E27FC236}">
                <a16:creationId xmlns="" xmlns:a16="http://schemas.microsoft.com/office/drawing/2014/main" id="{59197A48-5BA9-B19C-B64D-3A7F80BF1134}"/>
              </a:ext>
            </a:extLst>
          </p:cNvPr>
          <p:cNvSpPr>
            <a:spLocks noGrp="1"/>
          </p:cNvSpPr>
          <p:nvPr>
            <p:ph idx="1"/>
          </p:nvPr>
        </p:nvSpPr>
        <p:spPr/>
        <p:txBody>
          <a:bodyPr>
            <a:normAutofit/>
          </a:bodyPr>
          <a:lstStyle/>
          <a:p>
            <a:r>
              <a:rPr lang="en-US" sz="4000" b="0" i="0" dirty="0">
                <a:solidFill>
                  <a:srgbClr val="212457"/>
                </a:solidFill>
                <a:effectLst/>
                <a:latin typeface="museo-sans"/>
              </a:rPr>
              <a:t>A company that provides cloud services to another company </a:t>
            </a:r>
            <a:r>
              <a:rPr lang="en-US" sz="4000" b="0" i="0" dirty="0">
                <a:solidFill>
                  <a:srgbClr val="212457"/>
                </a:solidFill>
                <a:effectLst/>
                <a:highlight>
                  <a:srgbClr val="FFFF00"/>
                </a:highlight>
                <a:latin typeface="museo-sans"/>
              </a:rPr>
              <a:t>without a contract</a:t>
            </a:r>
          </a:p>
          <a:p>
            <a:r>
              <a:rPr lang="en-US" sz="4000" dirty="0"/>
              <a:t>When contracting for cloud-computing services, one challenge is that there may be more parties involved than the cloud customer and the cloud provider</a:t>
            </a:r>
          </a:p>
        </p:txBody>
      </p:sp>
    </p:spTree>
    <p:extLst>
      <p:ext uri="{BB962C8B-B14F-4D97-AF65-F5344CB8AC3E}">
        <p14:creationId xmlns:p14="http://schemas.microsoft.com/office/powerpoint/2010/main" val="23499406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A46A8D8-C2B1-C29A-F09B-761E82E57703}"/>
              </a:ext>
            </a:extLst>
          </p:cNvPr>
          <p:cNvSpPr>
            <a:spLocks noGrp="1"/>
          </p:cNvSpPr>
          <p:nvPr>
            <p:ph type="title"/>
          </p:nvPr>
        </p:nvSpPr>
        <p:spPr/>
        <p:txBody>
          <a:bodyPr/>
          <a:lstStyle/>
          <a:p>
            <a:r>
              <a:rPr lang="en-AU" dirty="0"/>
              <a:t>Third-party providers - example</a:t>
            </a:r>
            <a:endParaRPr lang="x-none" dirty="0"/>
          </a:p>
        </p:txBody>
      </p:sp>
      <p:sp>
        <p:nvSpPr>
          <p:cNvPr id="3" name="内容占位符 2">
            <a:extLst>
              <a:ext uri="{FF2B5EF4-FFF2-40B4-BE49-F238E27FC236}">
                <a16:creationId xmlns="" xmlns:a16="http://schemas.microsoft.com/office/drawing/2014/main" id="{59197A48-5BA9-B19C-B64D-3A7F80BF1134}"/>
              </a:ext>
            </a:extLst>
          </p:cNvPr>
          <p:cNvSpPr>
            <a:spLocks noGrp="1"/>
          </p:cNvSpPr>
          <p:nvPr>
            <p:ph idx="1"/>
          </p:nvPr>
        </p:nvSpPr>
        <p:spPr/>
        <p:txBody>
          <a:bodyPr>
            <a:normAutofit/>
          </a:bodyPr>
          <a:lstStyle/>
          <a:p>
            <a:r>
              <a:rPr lang="en-US" sz="3600" dirty="0"/>
              <a:t>A cloud user uses services of a SaaS provider Dropbox</a:t>
            </a:r>
          </a:p>
        </p:txBody>
      </p:sp>
      <p:grpSp>
        <p:nvGrpSpPr>
          <p:cNvPr id="4" name="组合 3">
            <a:extLst>
              <a:ext uri="{FF2B5EF4-FFF2-40B4-BE49-F238E27FC236}">
                <a16:creationId xmlns="" xmlns:a16="http://schemas.microsoft.com/office/drawing/2014/main" id="{F681BC9A-56F3-19FE-98F0-7FBFFB1EF2BF}"/>
              </a:ext>
            </a:extLst>
          </p:cNvPr>
          <p:cNvGrpSpPr/>
          <p:nvPr/>
        </p:nvGrpSpPr>
        <p:grpSpPr>
          <a:xfrm>
            <a:off x="6795485" y="2335925"/>
            <a:ext cx="5005961" cy="4522075"/>
            <a:chOff x="2352782" y="953439"/>
            <a:chExt cx="6072027" cy="5098040"/>
          </a:xfrm>
        </p:grpSpPr>
        <p:pic>
          <p:nvPicPr>
            <p:cNvPr id="5" name="图片 4">
              <a:extLst>
                <a:ext uri="{FF2B5EF4-FFF2-40B4-BE49-F238E27FC236}">
                  <a16:creationId xmlns="" xmlns:a16="http://schemas.microsoft.com/office/drawing/2014/main" id="{A5AE8D0B-2EBB-9C60-B95C-BF8CB463D360}"/>
                </a:ext>
              </a:extLst>
            </p:cNvPr>
            <p:cNvPicPr>
              <a:picLocks noChangeAspect="1"/>
            </p:cNvPicPr>
            <p:nvPr/>
          </p:nvPicPr>
          <p:blipFill>
            <a:blip r:embed="rId2"/>
            <a:stretch>
              <a:fillRect/>
            </a:stretch>
          </p:blipFill>
          <p:spPr>
            <a:xfrm>
              <a:off x="2527442" y="953439"/>
              <a:ext cx="5626275" cy="4951122"/>
            </a:xfrm>
            <a:prstGeom prst="rect">
              <a:avLst/>
            </a:prstGeom>
          </p:spPr>
        </p:pic>
        <p:sp>
          <p:nvSpPr>
            <p:cNvPr id="6" name="矩形 5">
              <a:extLst>
                <a:ext uri="{FF2B5EF4-FFF2-40B4-BE49-F238E27FC236}">
                  <a16:creationId xmlns="" xmlns:a16="http://schemas.microsoft.com/office/drawing/2014/main" id="{6658D5FC-254C-8C54-217E-BD94A8B06C96}"/>
                </a:ext>
              </a:extLst>
            </p:cNvPr>
            <p:cNvSpPr/>
            <p:nvPr/>
          </p:nvSpPr>
          <p:spPr>
            <a:xfrm>
              <a:off x="2352782" y="5291191"/>
              <a:ext cx="6072027" cy="760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pic>
        <p:nvPicPr>
          <p:cNvPr id="7" name="图片 6">
            <a:extLst>
              <a:ext uri="{FF2B5EF4-FFF2-40B4-BE49-F238E27FC236}">
                <a16:creationId xmlns="" xmlns:a16="http://schemas.microsoft.com/office/drawing/2014/main" id="{75B59754-71C4-56EA-B7AE-EEF48027CF6E}"/>
              </a:ext>
            </a:extLst>
          </p:cNvPr>
          <p:cNvPicPr>
            <a:picLocks noChangeAspect="1"/>
          </p:cNvPicPr>
          <p:nvPr/>
        </p:nvPicPr>
        <p:blipFill>
          <a:blip r:embed="rId3"/>
          <a:stretch>
            <a:fillRect/>
          </a:stretch>
        </p:blipFill>
        <p:spPr>
          <a:xfrm>
            <a:off x="1004071" y="3703916"/>
            <a:ext cx="4188415" cy="1372025"/>
          </a:xfrm>
          <a:prstGeom prst="rect">
            <a:avLst/>
          </a:prstGeom>
        </p:spPr>
      </p:pic>
      <p:pic>
        <p:nvPicPr>
          <p:cNvPr id="8" name="图片 7">
            <a:extLst>
              <a:ext uri="{FF2B5EF4-FFF2-40B4-BE49-F238E27FC236}">
                <a16:creationId xmlns="" xmlns:a16="http://schemas.microsoft.com/office/drawing/2014/main" id="{EDE21611-2676-3FA4-98CA-7366944A787C}"/>
              </a:ext>
            </a:extLst>
          </p:cNvPr>
          <p:cNvPicPr>
            <a:picLocks noChangeAspect="1"/>
          </p:cNvPicPr>
          <p:nvPr/>
        </p:nvPicPr>
        <p:blipFill>
          <a:blip r:embed="rId4"/>
          <a:stretch>
            <a:fillRect/>
          </a:stretch>
        </p:blipFill>
        <p:spPr>
          <a:xfrm>
            <a:off x="5529564" y="2594635"/>
            <a:ext cx="2218562" cy="2218562"/>
          </a:xfrm>
          <a:prstGeom prst="rect">
            <a:avLst/>
          </a:prstGeom>
        </p:spPr>
      </p:pic>
      <p:cxnSp>
        <p:nvCxnSpPr>
          <p:cNvPr id="9" name="直接箭头连接符 8">
            <a:extLst>
              <a:ext uri="{FF2B5EF4-FFF2-40B4-BE49-F238E27FC236}">
                <a16:creationId xmlns="" xmlns:a16="http://schemas.microsoft.com/office/drawing/2014/main" id="{3031F643-93A8-3085-6DC9-2A85C7C4A98D}"/>
              </a:ext>
            </a:extLst>
          </p:cNvPr>
          <p:cNvCxnSpPr/>
          <p:nvPr/>
        </p:nvCxnSpPr>
        <p:spPr>
          <a:xfrm>
            <a:off x="5637725" y="4493843"/>
            <a:ext cx="1796857" cy="0"/>
          </a:xfrm>
          <a:prstGeom prst="straightConnector1">
            <a:avLst/>
          </a:prstGeom>
          <a:ln w="825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96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 xmlns:a16="http://schemas.microsoft.com/office/drawing/2014/main" id="{A6A99054-D72A-A692-9378-75F732B7F0BF}"/>
              </a:ext>
            </a:extLst>
          </p:cNvPr>
          <p:cNvGrpSpPr/>
          <p:nvPr/>
        </p:nvGrpSpPr>
        <p:grpSpPr>
          <a:xfrm>
            <a:off x="653143" y="2754086"/>
            <a:ext cx="10320988" cy="4103914"/>
            <a:chOff x="133812" y="1728281"/>
            <a:chExt cx="12582034" cy="5214989"/>
          </a:xfrm>
        </p:grpSpPr>
        <p:grpSp>
          <p:nvGrpSpPr>
            <p:cNvPr id="4" name="组合 3">
              <a:extLst>
                <a:ext uri="{FF2B5EF4-FFF2-40B4-BE49-F238E27FC236}">
                  <a16:creationId xmlns="" xmlns:a16="http://schemas.microsoft.com/office/drawing/2014/main" id="{8166A9CE-D804-A65A-A766-4EB65265DDA9}"/>
                </a:ext>
              </a:extLst>
            </p:cNvPr>
            <p:cNvGrpSpPr/>
            <p:nvPr/>
          </p:nvGrpSpPr>
          <p:grpSpPr>
            <a:xfrm>
              <a:off x="133812" y="2971799"/>
              <a:ext cx="5962188" cy="3971471"/>
              <a:chOff x="962346" y="0"/>
              <a:chExt cx="11295572" cy="6858000"/>
            </a:xfrm>
          </p:grpSpPr>
          <p:pic>
            <p:nvPicPr>
              <p:cNvPr id="5" name="图片 4">
                <a:extLst>
                  <a:ext uri="{FF2B5EF4-FFF2-40B4-BE49-F238E27FC236}">
                    <a16:creationId xmlns="" xmlns:a16="http://schemas.microsoft.com/office/drawing/2014/main" id="{E9CDE174-5D59-E68F-92FE-D1F8FCA5C796}"/>
                  </a:ext>
                </a:extLst>
              </p:cNvPr>
              <p:cNvPicPr>
                <a:picLocks noChangeAspect="1"/>
              </p:cNvPicPr>
              <p:nvPr/>
            </p:nvPicPr>
            <p:blipFill>
              <a:blip r:embed="rId2"/>
              <a:stretch>
                <a:fillRect/>
              </a:stretch>
            </p:blipFill>
            <p:spPr>
              <a:xfrm>
                <a:off x="962346" y="0"/>
                <a:ext cx="10287000" cy="6858000"/>
              </a:xfrm>
              <a:prstGeom prst="rect">
                <a:avLst/>
              </a:prstGeom>
            </p:spPr>
          </p:pic>
          <p:sp>
            <p:nvSpPr>
              <p:cNvPr id="6" name="矩形 5">
                <a:extLst>
                  <a:ext uri="{FF2B5EF4-FFF2-40B4-BE49-F238E27FC236}">
                    <a16:creationId xmlns="" xmlns:a16="http://schemas.microsoft.com/office/drawing/2014/main" id="{B1D513CF-0585-F15B-7482-7D9EF7E9D92C}"/>
                  </a:ext>
                </a:extLst>
              </p:cNvPr>
              <p:cNvSpPr/>
              <p:nvPr/>
            </p:nvSpPr>
            <p:spPr>
              <a:xfrm>
                <a:off x="6565187" y="0"/>
                <a:ext cx="466446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7" name="图片 6">
                <a:extLst>
                  <a:ext uri="{FF2B5EF4-FFF2-40B4-BE49-F238E27FC236}">
                    <a16:creationId xmlns="" xmlns:a16="http://schemas.microsoft.com/office/drawing/2014/main" id="{776D1805-0930-03ED-D868-F844475FE997}"/>
                  </a:ext>
                </a:extLst>
              </p:cNvPr>
              <p:cNvPicPr>
                <a:picLocks noChangeAspect="1"/>
              </p:cNvPicPr>
              <p:nvPr/>
            </p:nvPicPr>
            <p:blipFill>
              <a:blip r:embed="rId3"/>
              <a:stretch>
                <a:fillRect/>
              </a:stretch>
            </p:blipFill>
            <p:spPr>
              <a:xfrm>
                <a:off x="4441659" y="163287"/>
                <a:ext cx="7816259" cy="2448688"/>
              </a:xfrm>
              <a:prstGeom prst="rect">
                <a:avLst/>
              </a:prstGeom>
            </p:spPr>
          </p:pic>
          <p:pic>
            <p:nvPicPr>
              <p:cNvPr id="8" name="图片 7">
                <a:extLst>
                  <a:ext uri="{FF2B5EF4-FFF2-40B4-BE49-F238E27FC236}">
                    <a16:creationId xmlns="" xmlns:a16="http://schemas.microsoft.com/office/drawing/2014/main" id="{237220F2-0777-50A0-666E-9BE27F95AB67}"/>
                  </a:ext>
                </a:extLst>
              </p:cNvPr>
              <p:cNvPicPr>
                <a:picLocks noChangeAspect="1"/>
              </p:cNvPicPr>
              <p:nvPr/>
            </p:nvPicPr>
            <p:blipFill>
              <a:blip r:embed="rId4"/>
              <a:stretch>
                <a:fillRect/>
              </a:stretch>
            </p:blipFill>
            <p:spPr>
              <a:xfrm>
                <a:off x="4692468" y="3385158"/>
                <a:ext cx="3994332" cy="1997166"/>
              </a:xfrm>
              <a:prstGeom prst="rect">
                <a:avLst/>
              </a:prstGeom>
            </p:spPr>
          </p:pic>
          <p:pic>
            <p:nvPicPr>
              <p:cNvPr id="9" name="图片 8">
                <a:extLst>
                  <a:ext uri="{FF2B5EF4-FFF2-40B4-BE49-F238E27FC236}">
                    <a16:creationId xmlns="" xmlns:a16="http://schemas.microsoft.com/office/drawing/2014/main" id="{EFFCE276-BF5D-249A-98EB-A27E7AE04258}"/>
                  </a:ext>
                </a:extLst>
              </p:cNvPr>
              <p:cNvPicPr>
                <a:picLocks noChangeAspect="1"/>
              </p:cNvPicPr>
              <p:nvPr/>
            </p:nvPicPr>
            <p:blipFill>
              <a:blip r:embed="rId5"/>
              <a:stretch>
                <a:fillRect/>
              </a:stretch>
            </p:blipFill>
            <p:spPr>
              <a:xfrm>
                <a:off x="6945087" y="3385157"/>
                <a:ext cx="1836994" cy="1102197"/>
              </a:xfrm>
              <a:prstGeom prst="rect">
                <a:avLst/>
              </a:prstGeom>
            </p:spPr>
          </p:pic>
        </p:grpSp>
        <p:grpSp>
          <p:nvGrpSpPr>
            <p:cNvPr id="10" name="组合 9">
              <a:extLst>
                <a:ext uri="{FF2B5EF4-FFF2-40B4-BE49-F238E27FC236}">
                  <a16:creationId xmlns="" xmlns:a16="http://schemas.microsoft.com/office/drawing/2014/main" id="{3BE460DA-66E8-7278-C219-6795EB50B465}"/>
                </a:ext>
              </a:extLst>
            </p:cNvPr>
            <p:cNvGrpSpPr/>
            <p:nvPr/>
          </p:nvGrpSpPr>
          <p:grpSpPr>
            <a:xfrm>
              <a:off x="7709885" y="1728281"/>
              <a:ext cx="5005961" cy="4522075"/>
              <a:chOff x="2352782" y="953439"/>
              <a:chExt cx="6072027" cy="5098040"/>
            </a:xfrm>
          </p:grpSpPr>
          <p:pic>
            <p:nvPicPr>
              <p:cNvPr id="11" name="图片 10">
                <a:extLst>
                  <a:ext uri="{FF2B5EF4-FFF2-40B4-BE49-F238E27FC236}">
                    <a16:creationId xmlns="" xmlns:a16="http://schemas.microsoft.com/office/drawing/2014/main" id="{7F095314-CE9E-05CE-77A7-8CFAA581ADDF}"/>
                  </a:ext>
                </a:extLst>
              </p:cNvPr>
              <p:cNvPicPr>
                <a:picLocks noChangeAspect="1"/>
              </p:cNvPicPr>
              <p:nvPr/>
            </p:nvPicPr>
            <p:blipFill>
              <a:blip r:embed="rId6"/>
              <a:stretch>
                <a:fillRect/>
              </a:stretch>
            </p:blipFill>
            <p:spPr>
              <a:xfrm>
                <a:off x="2527442" y="953439"/>
                <a:ext cx="5626275" cy="4951122"/>
              </a:xfrm>
              <a:prstGeom prst="rect">
                <a:avLst/>
              </a:prstGeom>
            </p:spPr>
          </p:pic>
          <p:sp>
            <p:nvSpPr>
              <p:cNvPr id="12" name="矩形 11">
                <a:extLst>
                  <a:ext uri="{FF2B5EF4-FFF2-40B4-BE49-F238E27FC236}">
                    <a16:creationId xmlns="" xmlns:a16="http://schemas.microsoft.com/office/drawing/2014/main" id="{FCEBBA43-B099-7AE5-7D14-E832AADA3228}"/>
                  </a:ext>
                </a:extLst>
              </p:cNvPr>
              <p:cNvSpPr/>
              <p:nvPr/>
            </p:nvSpPr>
            <p:spPr>
              <a:xfrm>
                <a:off x="2352782" y="5291191"/>
                <a:ext cx="6072027" cy="760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pic>
          <p:nvPicPr>
            <p:cNvPr id="13" name="图片 12">
              <a:extLst>
                <a:ext uri="{FF2B5EF4-FFF2-40B4-BE49-F238E27FC236}">
                  <a16:creationId xmlns="" xmlns:a16="http://schemas.microsoft.com/office/drawing/2014/main" id="{1BD85253-1CF4-012F-E619-4CB0E5D55A2F}"/>
                </a:ext>
              </a:extLst>
            </p:cNvPr>
            <p:cNvPicPr>
              <a:picLocks noChangeAspect="1"/>
            </p:cNvPicPr>
            <p:nvPr/>
          </p:nvPicPr>
          <p:blipFill>
            <a:blip r:embed="rId7"/>
            <a:stretch>
              <a:fillRect/>
            </a:stretch>
          </p:blipFill>
          <p:spPr>
            <a:xfrm>
              <a:off x="6443964" y="1986991"/>
              <a:ext cx="2218562" cy="2218562"/>
            </a:xfrm>
            <a:prstGeom prst="rect">
              <a:avLst/>
            </a:prstGeom>
          </p:spPr>
        </p:pic>
        <p:cxnSp>
          <p:nvCxnSpPr>
            <p:cNvPr id="14" name="直接箭头连接符 13">
              <a:extLst>
                <a:ext uri="{FF2B5EF4-FFF2-40B4-BE49-F238E27FC236}">
                  <a16:creationId xmlns="" xmlns:a16="http://schemas.microsoft.com/office/drawing/2014/main" id="{DF72615E-988A-F92B-E9EA-855A65039256}"/>
                </a:ext>
              </a:extLst>
            </p:cNvPr>
            <p:cNvCxnSpPr/>
            <p:nvPr/>
          </p:nvCxnSpPr>
          <p:spPr>
            <a:xfrm>
              <a:off x="6552125" y="3886199"/>
              <a:ext cx="1796857" cy="0"/>
            </a:xfrm>
            <a:prstGeom prst="straightConnector1">
              <a:avLst/>
            </a:prstGeom>
            <a:ln w="8255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 xmlns:a16="http://schemas.microsoft.com/office/drawing/2014/main" id="{5A46A8D8-C2B1-C29A-F09B-761E82E57703}"/>
              </a:ext>
            </a:extLst>
          </p:cNvPr>
          <p:cNvSpPr>
            <a:spLocks noGrp="1"/>
          </p:cNvSpPr>
          <p:nvPr>
            <p:ph type="title"/>
          </p:nvPr>
        </p:nvSpPr>
        <p:spPr/>
        <p:txBody>
          <a:bodyPr/>
          <a:lstStyle/>
          <a:p>
            <a:r>
              <a:rPr lang="en-AU" dirty="0"/>
              <a:t>Third-party providers - example</a:t>
            </a:r>
            <a:endParaRPr lang="x-none" dirty="0"/>
          </a:p>
        </p:txBody>
      </p:sp>
      <p:sp>
        <p:nvSpPr>
          <p:cNvPr id="3" name="内容占位符 2">
            <a:extLst>
              <a:ext uri="{FF2B5EF4-FFF2-40B4-BE49-F238E27FC236}">
                <a16:creationId xmlns="" xmlns:a16="http://schemas.microsoft.com/office/drawing/2014/main" id="{59197A48-5BA9-B19C-B64D-3A7F80BF1134}"/>
              </a:ext>
            </a:extLst>
          </p:cNvPr>
          <p:cNvSpPr>
            <a:spLocks noGrp="1"/>
          </p:cNvSpPr>
          <p:nvPr>
            <p:ph idx="1"/>
          </p:nvPr>
        </p:nvSpPr>
        <p:spPr/>
        <p:txBody>
          <a:bodyPr>
            <a:normAutofit/>
          </a:bodyPr>
          <a:lstStyle/>
          <a:p>
            <a:r>
              <a:rPr lang="en-US" sz="3600" dirty="0"/>
              <a:t>Dropbox is running its service in the data center of a third-party IaaS vendor, Amazon Web Services </a:t>
            </a:r>
          </a:p>
        </p:txBody>
      </p:sp>
    </p:spTree>
    <p:extLst>
      <p:ext uri="{BB962C8B-B14F-4D97-AF65-F5344CB8AC3E}">
        <p14:creationId xmlns:p14="http://schemas.microsoft.com/office/powerpoint/2010/main" val="987071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25405C2-78C5-9BAD-1A46-70CC7CDF5068}"/>
              </a:ext>
            </a:extLst>
          </p:cNvPr>
          <p:cNvSpPr>
            <a:spLocks noGrp="1"/>
          </p:cNvSpPr>
          <p:nvPr>
            <p:ph type="title"/>
          </p:nvPr>
        </p:nvSpPr>
        <p:spPr/>
        <p:txBody>
          <a:bodyPr/>
          <a:lstStyle/>
          <a:p>
            <a:r>
              <a:rPr lang="en-AU" dirty="0"/>
              <a:t>Who are cloud stakeholders? </a:t>
            </a:r>
            <a:endParaRPr lang="x-none" dirty="0"/>
          </a:p>
        </p:txBody>
      </p:sp>
      <p:sp>
        <p:nvSpPr>
          <p:cNvPr id="3" name="内容占位符 2">
            <a:extLst>
              <a:ext uri="{FF2B5EF4-FFF2-40B4-BE49-F238E27FC236}">
                <a16:creationId xmlns="" xmlns:a16="http://schemas.microsoft.com/office/drawing/2014/main" id="{663B836C-EB16-4561-2EA7-88E8E9BD803F}"/>
              </a:ext>
            </a:extLst>
          </p:cNvPr>
          <p:cNvSpPr>
            <a:spLocks noGrp="1"/>
          </p:cNvSpPr>
          <p:nvPr>
            <p:ph idx="1"/>
          </p:nvPr>
        </p:nvSpPr>
        <p:spPr/>
        <p:txBody>
          <a:bodyPr/>
          <a:lstStyle/>
          <a:p>
            <a:endParaRPr lang="x-none" dirty="0"/>
          </a:p>
        </p:txBody>
      </p:sp>
    </p:spTree>
    <p:extLst>
      <p:ext uri="{BB962C8B-B14F-4D97-AF65-F5344CB8AC3E}">
        <p14:creationId xmlns:p14="http://schemas.microsoft.com/office/powerpoint/2010/main" val="8377581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314A55C-D842-5E9E-E3E1-28B822D9C537}"/>
              </a:ext>
            </a:extLst>
          </p:cNvPr>
          <p:cNvSpPr>
            <a:spLocks noGrp="1"/>
          </p:cNvSpPr>
          <p:nvPr>
            <p:ph type="title"/>
          </p:nvPr>
        </p:nvSpPr>
        <p:spPr/>
        <p:txBody>
          <a:bodyPr/>
          <a:lstStyle/>
          <a:p>
            <a:r>
              <a:rPr lang="en-AU" dirty="0"/>
              <a:t>Third-party providers - example</a:t>
            </a:r>
            <a:endParaRPr lang="x-none" dirty="0"/>
          </a:p>
        </p:txBody>
      </p:sp>
      <p:sp>
        <p:nvSpPr>
          <p:cNvPr id="3" name="内容占位符 2">
            <a:extLst>
              <a:ext uri="{FF2B5EF4-FFF2-40B4-BE49-F238E27FC236}">
                <a16:creationId xmlns="" xmlns:a16="http://schemas.microsoft.com/office/drawing/2014/main" id="{6723015E-54F7-D715-DB46-97E3276063F1}"/>
              </a:ext>
            </a:extLst>
          </p:cNvPr>
          <p:cNvSpPr>
            <a:spLocks noGrp="1"/>
          </p:cNvSpPr>
          <p:nvPr>
            <p:ph idx="1"/>
          </p:nvPr>
        </p:nvSpPr>
        <p:spPr/>
        <p:txBody>
          <a:bodyPr>
            <a:normAutofit/>
          </a:bodyPr>
          <a:lstStyle/>
          <a:p>
            <a:r>
              <a:rPr lang="en-US" sz="4000" dirty="0"/>
              <a:t>In this scenario</a:t>
            </a:r>
          </a:p>
          <a:p>
            <a:pPr lvl="1"/>
            <a:r>
              <a:rPr lang="en-US" sz="3600" dirty="0"/>
              <a:t>Dropbox is a service provider</a:t>
            </a:r>
          </a:p>
          <a:p>
            <a:pPr lvl="1"/>
            <a:r>
              <a:rPr lang="en-US" sz="3600" dirty="0"/>
              <a:t>AWS is a third-party provider</a:t>
            </a:r>
          </a:p>
        </p:txBody>
      </p:sp>
      <p:grpSp>
        <p:nvGrpSpPr>
          <p:cNvPr id="4" name="组合 3">
            <a:extLst>
              <a:ext uri="{FF2B5EF4-FFF2-40B4-BE49-F238E27FC236}">
                <a16:creationId xmlns="" xmlns:a16="http://schemas.microsoft.com/office/drawing/2014/main" id="{23AB86AC-8138-2859-4348-ABCA033CCBFE}"/>
              </a:ext>
            </a:extLst>
          </p:cNvPr>
          <p:cNvGrpSpPr/>
          <p:nvPr/>
        </p:nvGrpSpPr>
        <p:grpSpPr>
          <a:xfrm>
            <a:off x="8483266" y="3020302"/>
            <a:ext cx="3350836" cy="2844809"/>
            <a:chOff x="2352782" y="953439"/>
            <a:chExt cx="6072027" cy="5098040"/>
          </a:xfrm>
        </p:grpSpPr>
        <p:pic>
          <p:nvPicPr>
            <p:cNvPr id="5" name="图片 4">
              <a:extLst>
                <a:ext uri="{FF2B5EF4-FFF2-40B4-BE49-F238E27FC236}">
                  <a16:creationId xmlns="" xmlns:a16="http://schemas.microsoft.com/office/drawing/2014/main" id="{E73A9976-BF65-7B77-8DF8-29A2E3691AEA}"/>
                </a:ext>
              </a:extLst>
            </p:cNvPr>
            <p:cNvPicPr>
              <a:picLocks noChangeAspect="1"/>
            </p:cNvPicPr>
            <p:nvPr/>
          </p:nvPicPr>
          <p:blipFill>
            <a:blip r:embed="rId2"/>
            <a:stretch>
              <a:fillRect/>
            </a:stretch>
          </p:blipFill>
          <p:spPr>
            <a:xfrm>
              <a:off x="2527442" y="953439"/>
              <a:ext cx="5626275" cy="4951122"/>
            </a:xfrm>
            <a:prstGeom prst="rect">
              <a:avLst/>
            </a:prstGeom>
          </p:spPr>
        </p:pic>
        <p:sp>
          <p:nvSpPr>
            <p:cNvPr id="6" name="矩形 5">
              <a:extLst>
                <a:ext uri="{FF2B5EF4-FFF2-40B4-BE49-F238E27FC236}">
                  <a16:creationId xmlns="" xmlns:a16="http://schemas.microsoft.com/office/drawing/2014/main" id="{1980B7FC-864B-3734-025B-1E0BD5E0E1D7}"/>
                </a:ext>
              </a:extLst>
            </p:cNvPr>
            <p:cNvSpPr/>
            <p:nvPr/>
          </p:nvSpPr>
          <p:spPr>
            <a:xfrm>
              <a:off x="2352782" y="5291191"/>
              <a:ext cx="6072027" cy="760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pic>
        <p:nvPicPr>
          <p:cNvPr id="7" name="图片 6">
            <a:extLst>
              <a:ext uri="{FF2B5EF4-FFF2-40B4-BE49-F238E27FC236}">
                <a16:creationId xmlns="" xmlns:a16="http://schemas.microsoft.com/office/drawing/2014/main" id="{BC43A11C-3934-F3F8-F82A-B0775FF897A7}"/>
              </a:ext>
            </a:extLst>
          </p:cNvPr>
          <p:cNvPicPr>
            <a:picLocks noChangeAspect="1"/>
          </p:cNvPicPr>
          <p:nvPr/>
        </p:nvPicPr>
        <p:blipFill>
          <a:blip r:embed="rId3"/>
          <a:stretch>
            <a:fillRect/>
          </a:stretch>
        </p:blipFill>
        <p:spPr>
          <a:xfrm>
            <a:off x="4599385" y="3880897"/>
            <a:ext cx="2803596" cy="863132"/>
          </a:xfrm>
          <a:prstGeom prst="rect">
            <a:avLst/>
          </a:prstGeom>
        </p:spPr>
      </p:pic>
      <p:pic>
        <p:nvPicPr>
          <p:cNvPr id="8" name="图片 7">
            <a:extLst>
              <a:ext uri="{FF2B5EF4-FFF2-40B4-BE49-F238E27FC236}">
                <a16:creationId xmlns="" xmlns:a16="http://schemas.microsoft.com/office/drawing/2014/main" id="{C3FCE3BB-32F0-86E6-AABD-5A3FE0967FBF}"/>
              </a:ext>
            </a:extLst>
          </p:cNvPr>
          <p:cNvPicPr>
            <a:picLocks noChangeAspect="1"/>
          </p:cNvPicPr>
          <p:nvPr/>
        </p:nvPicPr>
        <p:blipFill>
          <a:blip r:embed="rId4"/>
          <a:stretch>
            <a:fillRect/>
          </a:stretch>
        </p:blipFill>
        <p:spPr>
          <a:xfrm>
            <a:off x="7635897" y="3183055"/>
            <a:ext cx="1485037" cy="1395683"/>
          </a:xfrm>
          <a:prstGeom prst="rect">
            <a:avLst/>
          </a:prstGeom>
        </p:spPr>
      </p:pic>
      <p:cxnSp>
        <p:nvCxnSpPr>
          <p:cNvPr id="9" name="直接箭头连接符 8">
            <a:extLst>
              <a:ext uri="{FF2B5EF4-FFF2-40B4-BE49-F238E27FC236}">
                <a16:creationId xmlns="" xmlns:a16="http://schemas.microsoft.com/office/drawing/2014/main" id="{FFD47918-0AEC-FF20-D412-AC930D4291FE}"/>
              </a:ext>
            </a:extLst>
          </p:cNvPr>
          <p:cNvCxnSpPr/>
          <p:nvPr/>
        </p:nvCxnSpPr>
        <p:spPr>
          <a:xfrm>
            <a:off x="7708297" y="4377835"/>
            <a:ext cx="1202761" cy="0"/>
          </a:xfrm>
          <a:prstGeom prst="straightConnector1">
            <a:avLst/>
          </a:prstGeom>
          <a:ln w="825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 xmlns:a16="http://schemas.microsoft.com/office/drawing/2014/main" id="{CBE75E2A-A45F-B723-1389-4B64F75CAFA0}"/>
              </a:ext>
            </a:extLst>
          </p:cNvPr>
          <p:cNvPicPr>
            <a:picLocks noChangeAspect="1"/>
          </p:cNvPicPr>
          <p:nvPr/>
        </p:nvPicPr>
        <p:blipFill>
          <a:blip r:embed="rId5"/>
          <a:stretch>
            <a:fillRect/>
          </a:stretch>
        </p:blipFill>
        <p:spPr>
          <a:xfrm>
            <a:off x="4201885" y="5551736"/>
            <a:ext cx="1530652" cy="863132"/>
          </a:xfrm>
          <a:prstGeom prst="rect">
            <a:avLst/>
          </a:prstGeom>
        </p:spPr>
      </p:pic>
    </p:spTree>
    <p:extLst>
      <p:ext uri="{BB962C8B-B14F-4D97-AF65-F5344CB8AC3E}">
        <p14:creationId xmlns:p14="http://schemas.microsoft.com/office/powerpoint/2010/main" val="75662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314A55C-D842-5E9E-E3E1-28B822D9C537}"/>
              </a:ext>
            </a:extLst>
          </p:cNvPr>
          <p:cNvSpPr>
            <a:spLocks noGrp="1"/>
          </p:cNvSpPr>
          <p:nvPr>
            <p:ph type="title"/>
          </p:nvPr>
        </p:nvSpPr>
        <p:spPr/>
        <p:txBody>
          <a:bodyPr/>
          <a:lstStyle/>
          <a:p>
            <a:r>
              <a:rPr lang="en-AU" dirty="0"/>
              <a:t>Third-party providers - example</a:t>
            </a:r>
            <a:endParaRPr lang="x-none" dirty="0"/>
          </a:p>
        </p:txBody>
      </p:sp>
      <p:sp>
        <p:nvSpPr>
          <p:cNvPr id="3" name="内容占位符 2">
            <a:extLst>
              <a:ext uri="{FF2B5EF4-FFF2-40B4-BE49-F238E27FC236}">
                <a16:creationId xmlns="" xmlns:a16="http://schemas.microsoft.com/office/drawing/2014/main" id="{6723015E-54F7-D715-DB46-97E3276063F1}"/>
              </a:ext>
            </a:extLst>
          </p:cNvPr>
          <p:cNvSpPr>
            <a:spLocks noGrp="1"/>
          </p:cNvSpPr>
          <p:nvPr>
            <p:ph idx="1"/>
          </p:nvPr>
        </p:nvSpPr>
        <p:spPr/>
        <p:txBody>
          <a:bodyPr>
            <a:normAutofit/>
          </a:bodyPr>
          <a:lstStyle/>
          <a:p>
            <a:r>
              <a:rPr lang="en-US" sz="3600" dirty="0"/>
              <a:t>This can increase the complexity of a cloud-computing contract, especially in determining which provider is responsible for which action</a:t>
            </a:r>
            <a:endParaRPr lang="x-none" sz="3600" dirty="0"/>
          </a:p>
        </p:txBody>
      </p:sp>
      <p:grpSp>
        <p:nvGrpSpPr>
          <p:cNvPr id="4" name="组合 3">
            <a:extLst>
              <a:ext uri="{FF2B5EF4-FFF2-40B4-BE49-F238E27FC236}">
                <a16:creationId xmlns="" xmlns:a16="http://schemas.microsoft.com/office/drawing/2014/main" id="{AF55B61B-F460-8292-CAA7-B1C3D7DADBC7}"/>
              </a:ext>
            </a:extLst>
          </p:cNvPr>
          <p:cNvGrpSpPr/>
          <p:nvPr/>
        </p:nvGrpSpPr>
        <p:grpSpPr>
          <a:xfrm>
            <a:off x="4245428" y="2976759"/>
            <a:ext cx="7632217" cy="3516116"/>
            <a:chOff x="1313742" y="1164741"/>
            <a:chExt cx="11402104" cy="5589177"/>
          </a:xfrm>
        </p:grpSpPr>
        <p:pic>
          <p:nvPicPr>
            <p:cNvPr id="5" name="图片 4">
              <a:extLst>
                <a:ext uri="{FF2B5EF4-FFF2-40B4-BE49-F238E27FC236}">
                  <a16:creationId xmlns="" xmlns:a16="http://schemas.microsoft.com/office/drawing/2014/main" id="{775BED33-0B26-149F-D6AF-79D78A147EBB}"/>
                </a:ext>
              </a:extLst>
            </p:cNvPr>
            <p:cNvPicPr>
              <a:picLocks noChangeAspect="1"/>
            </p:cNvPicPr>
            <p:nvPr/>
          </p:nvPicPr>
          <p:blipFill>
            <a:blip r:embed="rId2"/>
            <a:stretch>
              <a:fillRect/>
            </a:stretch>
          </p:blipFill>
          <p:spPr>
            <a:xfrm>
              <a:off x="5959766" y="4859804"/>
              <a:ext cx="1894114" cy="1894114"/>
            </a:xfrm>
            <a:prstGeom prst="rect">
              <a:avLst/>
            </a:prstGeom>
          </p:spPr>
        </p:pic>
        <p:grpSp>
          <p:nvGrpSpPr>
            <p:cNvPr id="6" name="组合 5">
              <a:extLst>
                <a:ext uri="{FF2B5EF4-FFF2-40B4-BE49-F238E27FC236}">
                  <a16:creationId xmlns="" xmlns:a16="http://schemas.microsoft.com/office/drawing/2014/main" id="{852A0D8E-1166-55D0-2A23-FD9EF27E97BF}"/>
                </a:ext>
              </a:extLst>
            </p:cNvPr>
            <p:cNvGrpSpPr/>
            <p:nvPr/>
          </p:nvGrpSpPr>
          <p:grpSpPr>
            <a:xfrm>
              <a:off x="7709885" y="1164741"/>
              <a:ext cx="5005961" cy="4522075"/>
              <a:chOff x="2352782" y="953439"/>
              <a:chExt cx="6072027" cy="5098040"/>
            </a:xfrm>
          </p:grpSpPr>
          <p:pic>
            <p:nvPicPr>
              <p:cNvPr id="12" name="图片 11">
                <a:extLst>
                  <a:ext uri="{FF2B5EF4-FFF2-40B4-BE49-F238E27FC236}">
                    <a16:creationId xmlns="" xmlns:a16="http://schemas.microsoft.com/office/drawing/2014/main" id="{26DEEDB1-320A-0B76-73BC-65AABF22C8BC}"/>
                  </a:ext>
                </a:extLst>
              </p:cNvPr>
              <p:cNvPicPr>
                <a:picLocks noChangeAspect="1"/>
              </p:cNvPicPr>
              <p:nvPr/>
            </p:nvPicPr>
            <p:blipFill>
              <a:blip r:embed="rId3"/>
              <a:stretch>
                <a:fillRect/>
              </a:stretch>
            </p:blipFill>
            <p:spPr>
              <a:xfrm>
                <a:off x="2527442" y="953439"/>
                <a:ext cx="5626275" cy="4951122"/>
              </a:xfrm>
              <a:prstGeom prst="rect">
                <a:avLst/>
              </a:prstGeom>
            </p:spPr>
          </p:pic>
          <p:sp>
            <p:nvSpPr>
              <p:cNvPr id="13" name="矩形 12">
                <a:extLst>
                  <a:ext uri="{FF2B5EF4-FFF2-40B4-BE49-F238E27FC236}">
                    <a16:creationId xmlns="" xmlns:a16="http://schemas.microsoft.com/office/drawing/2014/main" id="{24D8FF89-5D16-C1DC-C11C-0591898CD243}"/>
                  </a:ext>
                </a:extLst>
              </p:cNvPr>
              <p:cNvSpPr/>
              <p:nvPr/>
            </p:nvSpPr>
            <p:spPr>
              <a:xfrm>
                <a:off x="2352782" y="5291191"/>
                <a:ext cx="6072027" cy="760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pic>
          <p:nvPicPr>
            <p:cNvPr id="7" name="图片 6">
              <a:extLst>
                <a:ext uri="{FF2B5EF4-FFF2-40B4-BE49-F238E27FC236}">
                  <a16:creationId xmlns="" xmlns:a16="http://schemas.microsoft.com/office/drawing/2014/main" id="{C99AFDAD-55B9-8A1C-B2B3-E45E91F50A03}"/>
                </a:ext>
              </a:extLst>
            </p:cNvPr>
            <p:cNvPicPr>
              <a:picLocks noChangeAspect="1"/>
            </p:cNvPicPr>
            <p:nvPr/>
          </p:nvPicPr>
          <p:blipFill>
            <a:blip r:embed="rId4"/>
            <a:stretch>
              <a:fillRect/>
            </a:stretch>
          </p:blipFill>
          <p:spPr>
            <a:xfrm>
              <a:off x="1907585" y="2532732"/>
              <a:ext cx="4188415" cy="1372025"/>
            </a:xfrm>
            <a:prstGeom prst="rect">
              <a:avLst/>
            </a:prstGeom>
          </p:spPr>
        </p:pic>
        <p:pic>
          <p:nvPicPr>
            <p:cNvPr id="8" name="图片 7">
              <a:extLst>
                <a:ext uri="{FF2B5EF4-FFF2-40B4-BE49-F238E27FC236}">
                  <a16:creationId xmlns="" xmlns:a16="http://schemas.microsoft.com/office/drawing/2014/main" id="{9C6254FC-9F86-2901-57D1-F33FB60ADBC6}"/>
                </a:ext>
              </a:extLst>
            </p:cNvPr>
            <p:cNvPicPr>
              <a:picLocks noChangeAspect="1"/>
            </p:cNvPicPr>
            <p:nvPr/>
          </p:nvPicPr>
          <p:blipFill>
            <a:blip r:embed="rId5"/>
            <a:stretch>
              <a:fillRect/>
            </a:stretch>
          </p:blipFill>
          <p:spPr>
            <a:xfrm>
              <a:off x="6443964" y="1423451"/>
              <a:ext cx="2218562" cy="2218562"/>
            </a:xfrm>
            <a:prstGeom prst="rect">
              <a:avLst/>
            </a:prstGeom>
          </p:spPr>
        </p:pic>
        <p:cxnSp>
          <p:nvCxnSpPr>
            <p:cNvPr id="9" name="直接箭头连接符 8">
              <a:extLst>
                <a:ext uri="{FF2B5EF4-FFF2-40B4-BE49-F238E27FC236}">
                  <a16:creationId xmlns="" xmlns:a16="http://schemas.microsoft.com/office/drawing/2014/main" id="{79EE860D-29BF-AFD7-FB91-CA7D0C78CE64}"/>
                </a:ext>
              </a:extLst>
            </p:cNvPr>
            <p:cNvCxnSpPr/>
            <p:nvPr/>
          </p:nvCxnSpPr>
          <p:spPr>
            <a:xfrm>
              <a:off x="6552125" y="3322659"/>
              <a:ext cx="1796857" cy="0"/>
            </a:xfrm>
            <a:prstGeom prst="straightConnector1">
              <a:avLst/>
            </a:prstGeom>
            <a:ln w="825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 xmlns:a16="http://schemas.microsoft.com/office/drawing/2014/main" id="{228F5C4B-708C-59FC-97AF-5717E6F1DD7D}"/>
                </a:ext>
              </a:extLst>
            </p:cNvPr>
            <p:cNvPicPr>
              <a:picLocks noChangeAspect="1"/>
            </p:cNvPicPr>
            <p:nvPr/>
          </p:nvPicPr>
          <p:blipFill>
            <a:blip r:embed="rId6"/>
            <a:stretch>
              <a:fillRect/>
            </a:stretch>
          </p:blipFill>
          <p:spPr>
            <a:xfrm>
              <a:off x="1313742" y="5188679"/>
              <a:ext cx="2286708" cy="1372025"/>
            </a:xfrm>
            <a:prstGeom prst="rect">
              <a:avLst/>
            </a:prstGeom>
          </p:spPr>
        </p:pic>
        <p:cxnSp>
          <p:nvCxnSpPr>
            <p:cNvPr id="11" name="直接箭头连接符 10">
              <a:extLst>
                <a:ext uri="{FF2B5EF4-FFF2-40B4-BE49-F238E27FC236}">
                  <a16:creationId xmlns="" xmlns:a16="http://schemas.microsoft.com/office/drawing/2014/main" id="{E6C303A6-E3F7-0657-3E56-D4CB23B44E5B}"/>
                </a:ext>
              </a:extLst>
            </p:cNvPr>
            <p:cNvCxnSpPr>
              <a:cxnSpLocks/>
            </p:cNvCxnSpPr>
            <p:nvPr/>
          </p:nvCxnSpPr>
          <p:spPr>
            <a:xfrm flipV="1">
              <a:off x="4354286" y="4356801"/>
              <a:ext cx="4528457" cy="1524000"/>
            </a:xfrm>
            <a:prstGeom prst="straightConnector1">
              <a:avLst/>
            </a:prstGeom>
            <a:ln w="825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62359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6818500-7707-CFE1-98E8-DD2A5B656DCF}"/>
              </a:ext>
            </a:extLst>
          </p:cNvPr>
          <p:cNvSpPr>
            <a:spLocks noGrp="1"/>
          </p:cNvSpPr>
          <p:nvPr>
            <p:ph type="title"/>
          </p:nvPr>
        </p:nvSpPr>
        <p:spPr/>
        <p:txBody>
          <a:bodyPr/>
          <a:lstStyle/>
          <a:p>
            <a:r>
              <a:rPr lang="en-AU" dirty="0"/>
              <a:t>Third-party provider challenges </a:t>
            </a:r>
            <a:endParaRPr lang="x-none" dirty="0"/>
          </a:p>
        </p:txBody>
      </p:sp>
      <p:sp>
        <p:nvSpPr>
          <p:cNvPr id="3" name="内容占位符 2">
            <a:extLst>
              <a:ext uri="{FF2B5EF4-FFF2-40B4-BE49-F238E27FC236}">
                <a16:creationId xmlns="" xmlns:a16="http://schemas.microsoft.com/office/drawing/2014/main" id="{A8EBA386-61C5-4BEB-AFF1-E17280A54ABE}"/>
              </a:ext>
            </a:extLst>
          </p:cNvPr>
          <p:cNvSpPr>
            <a:spLocks noGrp="1"/>
          </p:cNvSpPr>
          <p:nvPr>
            <p:ph idx="1"/>
          </p:nvPr>
        </p:nvSpPr>
        <p:spPr/>
        <p:txBody>
          <a:bodyPr>
            <a:normAutofit/>
          </a:bodyPr>
          <a:lstStyle/>
          <a:p>
            <a:r>
              <a:rPr lang="en-US" sz="4000" dirty="0"/>
              <a:t>The introduction of third parties can increase risk</a:t>
            </a:r>
          </a:p>
          <a:p>
            <a:r>
              <a:rPr lang="en-US" sz="4000" dirty="0"/>
              <a:t>It's essential for potential cloud customers to identify third parties before adopting a cloud service, thoroughly understand their roles and ensure that their responsibilities are effectively addressed in the contract</a:t>
            </a:r>
          </a:p>
          <a:p>
            <a:endParaRPr lang="x-none" sz="4000" dirty="0"/>
          </a:p>
        </p:txBody>
      </p:sp>
    </p:spTree>
    <p:extLst>
      <p:ext uri="{BB962C8B-B14F-4D97-AF65-F5344CB8AC3E}">
        <p14:creationId xmlns:p14="http://schemas.microsoft.com/office/powerpoint/2010/main" val="4143807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 xmlns:a16="http://schemas.microsoft.com/office/drawing/2014/main" id="{D51D2863-6879-4114-B637-618CE4BB2EE3}"/>
              </a:ext>
            </a:extLst>
          </p:cNvPr>
          <p:cNvSpPr>
            <a:spLocks noGrp="1"/>
          </p:cNvSpPr>
          <p:nvPr>
            <p:ph type="title"/>
          </p:nvPr>
        </p:nvSpPr>
        <p:spPr/>
        <p:txBody>
          <a:bodyPr>
            <a:normAutofit fontScale="90000"/>
          </a:bodyPr>
          <a:lstStyle/>
          <a:p>
            <a:r>
              <a:rPr lang="en-AU" sz="6000" dirty="0"/>
              <a:t>Cloud Stakeholders</a:t>
            </a:r>
            <a:endParaRPr lang="x-none" sz="6000" dirty="0"/>
          </a:p>
        </p:txBody>
      </p:sp>
      <p:sp>
        <p:nvSpPr>
          <p:cNvPr id="6" name="内容占位符 5">
            <a:extLst>
              <a:ext uri="{FF2B5EF4-FFF2-40B4-BE49-F238E27FC236}">
                <a16:creationId xmlns="" xmlns:a16="http://schemas.microsoft.com/office/drawing/2014/main" id="{A1E0511A-2215-2B34-04D5-E64DF06FDC81}"/>
              </a:ext>
            </a:extLst>
          </p:cNvPr>
          <p:cNvSpPr>
            <a:spLocks noGrp="1"/>
          </p:cNvSpPr>
          <p:nvPr>
            <p:ph idx="1"/>
          </p:nvPr>
        </p:nvSpPr>
        <p:spPr/>
        <p:txBody>
          <a:bodyPr/>
          <a:lstStyle/>
          <a:p>
            <a:endParaRPr lang="x-none"/>
          </a:p>
        </p:txBody>
      </p:sp>
      <p:sp>
        <p:nvSpPr>
          <p:cNvPr id="7" name="文本占位符 6">
            <a:extLst>
              <a:ext uri="{FF2B5EF4-FFF2-40B4-BE49-F238E27FC236}">
                <a16:creationId xmlns="" xmlns:a16="http://schemas.microsoft.com/office/drawing/2014/main" id="{4397E7AD-5AFA-3E54-9079-C5082061028B}"/>
              </a:ext>
            </a:extLst>
          </p:cNvPr>
          <p:cNvSpPr>
            <a:spLocks noGrp="1"/>
          </p:cNvSpPr>
          <p:nvPr>
            <p:ph type="body" sz="half" idx="2"/>
          </p:nvPr>
        </p:nvSpPr>
        <p:spPr/>
        <p:txBody>
          <a:bodyPr/>
          <a:lstStyle/>
          <a:p>
            <a:endParaRPr lang="x-none"/>
          </a:p>
        </p:txBody>
      </p:sp>
      <p:pic>
        <p:nvPicPr>
          <p:cNvPr id="5" name="图片 4">
            <a:extLst>
              <a:ext uri="{FF2B5EF4-FFF2-40B4-BE49-F238E27FC236}">
                <a16:creationId xmlns="" xmlns:a16="http://schemas.microsoft.com/office/drawing/2014/main" id="{2B50E7F5-9C99-8DE0-DB55-BB027D4AB694}"/>
              </a:ext>
            </a:extLst>
          </p:cNvPr>
          <p:cNvPicPr>
            <a:picLocks noChangeAspect="1"/>
          </p:cNvPicPr>
          <p:nvPr/>
        </p:nvPicPr>
        <p:blipFill>
          <a:blip r:embed="rId2"/>
          <a:stretch>
            <a:fillRect/>
          </a:stretch>
        </p:blipFill>
        <p:spPr>
          <a:xfrm>
            <a:off x="5743442" y="108651"/>
            <a:ext cx="4736386" cy="6749349"/>
          </a:xfrm>
          <a:prstGeom prst="rect">
            <a:avLst/>
          </a:prstGeom>
        </p:spPr>
      </p:pic>
    </p:spTree>
    <p:extLst>
      <p:ext uri="{BB962C8B-B14F-4D97-AF65-F5344CB8AC3E}">
        <p14:creationId xmlns:p14="http://schemas.microsoft.com/office/powerpoint/2010/main" val="38006982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 xmlns:a16="http://schemas.microsoft.com/office/drawing/2014/main" id="{D51D2863-6879-4114-B637-618CE4BB2EE3}"/>
              </a:ext>
            </a:extLst>
          </p:cNvPr>
          <p:cNvSpPr>
            <a:spLocks noGrp="1"/>
          </p:cNvSpPr>
          <p:nvPr>
            <p:ph type="title"/>
          </p:nvPr>
        </p:nvSpPr>
        <p:spPr/>
        <p:txBody>
          <a:bodyPr>
            <a:normAutofit fontScale="90000"/>
          </a:bodyPr>
          <a:lstStyle/>
          <a:p>
            <a:r>
              <a:rPr lang="en-AU" sz="6000" dirty="0"/>
              <a:t>Cloud Stakeholders</a:t>
            </a:r>
            <a:endParaRPr lang="x-none" sz="6000" dirty="0"/>
          </a:p>
        </p:txBody>
      </p:sp>
      <p:sp>
        <p:nvSpPr>
          <p:cNvPr id="6" name="内容占位符 5">
            <a:extLst>
              <a:ext uri="{FF2B5EF4-FFF2-40B4-BE49-F238E27FC236}">
                <a16:creationId xmlns="" xmlns:a16="http://schemas.microsoft.com/office/drawing/2014/main" id="{A1E0511A-2215-2B34-04D5-E64DF06FDC81}"/>
              </a:ext>
            </a:extLst>
          </p:cNvPr>
          <p:cNvSpPr>
            <a:spLocks noGrp="1"/>
          </p:cNvSpPr>
          <p:nvPr>
            <p:ph idx="1"/>
          </p:nvPr>
        </p:nvSpPr>
        <p:spPr/>
        <p:txBody>
          <a:bodyPr/>
          <a:lstStyle/>
          <a:p>
            <a:endParaRPr lang="x-none"/>
          </a:p>
        </p:txBody>
      </p:sp>
      <p:sp>
        <p:nvSpPr>
          <p:cNvPr id="7" name="文本占位符 6">
            <a:extLst>
              <a:ext uri="{FF2B5EF4-FFF2-40B4-BE49-F238E27FC236}">
                <a16:creationId xmlns="" xmlns:a16="http://schemas.microsoft.com/office/drawing/2014/main" id="{4397E7AD-5AFA-3E54-9079-C5082061028B}"/>
              </a:ext>
            </a:extLst>
          </p:cNvPr>
          <p:cNvSpPr>
            <a:spLocks noGrp="1"/>
          </p:cNvSpPr>
          <p:nvPr>
            <p:ph type="body" sz="half" idx="2"/>
          </p:nvPr>
        </p:nvSpPr>
        <p:spPr/>
        <p:txBody>
          <a:bodyPr/>
          <a:lstStyle/>
          <a:p>
            <a:endParaRPr lang="x-none"/>
          </a:p>
        </p:txBody>
      </p:sp>
      <p:pic>
        <p:nvPicPr>
          <p:cNvPr id="5" name="图片 4">
            <a:extLst>
              <a:ext uri="{FF2B5EF4-FFF2-40B4-BE49-F238E27FC236}">
                <a16:creationId xmlns="" xmlns:a16="http://schemas.microsoft.com/office/drawing/2014/main" id="{2B50E7F5-9C99-8DE0-DB55-BB027D4AB694}"/>
              </a:ext>
            </a:extLst>
          </p:cNvPr>
          <p:cNvPicPr>
            <a:picLocks noChangeAspect="1"/>
          </p:cNvPicPr>
          <p:nvPr/>
        </p:nvPicPr>
        <p:blipFill>
          <a:blip r:embed="rId2"/>
          <a:stretch>
            <a:fillRect/>
          </a:stretch>
        </p:blipFill>
        <p:spPr>
          <a:xfrm>
            <a:off x="5743442" y="108651"/>
            <a:ext cx="4736386" cy="6749349"/>
          </a:xfrm>
          <a:prstGeom prst="rect">
            <a:avLst/>
          </a:prstGeom>
        </p:spPr>
      </p:pic>
      <p:sp>
        <p:nvSpPr>
          <p:cNvPr id="8" name="矩形: 圆角 7">
            <a:extLst>
              <a:ext uri="{FF2B5EF4-FFF2-40B4-BE49-F238E27FC236}">
                <a16:creationId xmlns="" xmlns:a16="http://schemas.microsoft.com/office/drawing/2014/main" id="{8392E8CA-A0B8-FD00-16D5-528C1D9CFAC5}"/>
              </a:ext>
            </a:extLst>
          </p:cNvPr>
          <p:cNvSpPr/>
          <p:nvPr/>
        </p:nvSpPr>
        <p:spPr>
          <a:xfrm>
            <a:off x="8092920" y="108651"/>
            <a:ext cx="2675466" cy="5377749"/>
          </a:xfrm>
          <a:prstGeom prst="roundRect">
            <a:avLst/>
          </a:prstGeom>
          <a:solidFill>
            <a:schemeClr val="accent2">
              <a:lumMod val="40000"/>
              <a:lumOff val="60000"/>
              <a:alpha val="20000"/>
            </a:schemeClr>
          </a:solidFill>
          <a:ln w="920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2053874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673343D-AA8B-C284-0983-3BCEC6102A99}"/>
              </a:ext>
            </a:extLst>
          </p:cNvPr>
          <p:cNvSpPr>
            <a:spLocks noGrp="1"/>
          </p:cNvSpPr>
          <p:nvPr>
            <p:ph type="title"/>
          </p:nvPr>
        </p:nvSpPr>
        <p:spPr/>
        <p:txBody>
          <a:bodyPr/>
          <a:lstStyle/>
          <a:p>
            <a:r>
              <a:rPr lang="en-AU" dirty="0"/>
              <a:t>Developing laws for cloud computing</a:t>
            </a:r>
            <a:endParaRPr lang="x-none" dirty="0"/>
          </a:p>
        </p:txBody>
      </p:sp>
      <p:sp>
        <p:nvSpPr>
          <p:cNvPr id="3" name="内容占位符 2">
            <a:extLst>
              <a:ext uri="{FF2B5EF4-FFF2-40B4-BE49-F238E27FC236}">
                <a16:creationId xmlns="" xmlns:a16="http://schemas.microsoft.com/office/drawing/2014/main" id="{461D7699-36D4-5579-9AAE-B839DF43EAE9}"/>
              </a:ext>
            </a:extLst>
          </p:cNvPr>
          <p:cNvSpPr>
            <a:spLocks noGrp="1"/>
          </p:cNvSpPr>
          <p:nvPr>
            <p:ph idx="1"/>
          </p:nvPr>
        </p:nvSpPr>
        <p:spPr/>
        <p:txBody>
          <a:bodyPr>
            <a:normAutofit/>
          </a:bodyPr>
          <a:lstStyle/>
          <a:p>
            <a:r>
              <a:rPr lang="en-US" sz="3600" dirty="0"/>
              <a:t>Protecting the customers' and service provider's rights has become quite challenging for Cloud Computing</a:t>
            </a:r>
          </a:p>
          <a:p>
            <a:r>
              <a:rPr lang="en-US" sz="3600" dirty="0"/>
              <a:t>Different countries have their own specific jurisdiction, laws, and regulations. </a:t>
            </a:r>
          </a:p>
          <a:p>
            <a:r>
              <a:rPr lang="en-US" sz="3600" dirty="0"/>
              <a:t>There are diverse stakeholders that ensure the development of efficient and fair laws for both the customers and service providers</a:t>
            </a:r>
          </a:p>
          <a:p>
            <a:endParaRPr lang="x-none" sz="3600" dirty="0"/>
          </a:p>
        </p:txBody>
      </p:sp>
    </p:spTree>
    <p:extLst>
      <p:ext uri="{BB962C8B-B14F-4D97-AF65-F5344CB8AC3E}">
        <p14:creationId xmlns:p14="http://schemas.microsoft.com/office/powerpoint/2010/main" val="9971150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B669501-C4E2-C226-47EA-5510AB3562DA}"/>
              </a:ext>
            </a:extLst>
          </p:cNvPr>
          <p:cNvSpPr>
            <a:spLocks noGrp="1"/>
          </p:cNvSpPr>
          <p:nvPr>
            <p:ph type="title"/>
          </p:nvPr>
        </p:nvSpPr>
        <p:spPr/>
        <p:txBody>
          <a:bodyPr/>
          <a:lstStyle/>
          <a:p>
            <a:r>
              <a:rPr lang="en-AU" dirty="0"/>
              <a:t>Legal issues in cloud computing</a:t>
            </a:r>
            <a:endParaRPr lang="x-none" dirty="0"/>
          </a:p>
        </p:txBody>
      </p:sp>
      <p:sp>
        <p:nvSpPr>
          <p:cNvPr id="3" name="内容占位符 2">
            <a:extLst>
              <a:ext uri="{FF2B5EF4-FFF2-40B4-BE49-F238E27FC236}">
                <a16:creationId xmlns="" xmlns:a16="http://schemas.microsoft.com/office/drawing/2014/main" id="{4809A578-844C-292F-67C7-0B82A9A06783}"/>
              </a:ext>
            </a:extLst>
          </p:cNvPr>
          <p:cNvSpPr>
            <a:spLocks noGrp="1"/>
          </p:cNvSpPr>
          <p:nvPr>
            <p:ph idx="1"/>
          </p:nvPr>
        </p:nvSpPr>
        <p:spPr/>
        <p:txBody>
          <a:bodyPr>
            <a:normAutofit/>
          </a:bodyPr>
          <a:lstStyle/>
          <a:p>
            <a:r>
              <a:rPr lang="en-US" dirty="0"/>
              <a:t>Legal issues that can arise “in the cloud” include </a:t>
            </a:r>
          </a:p>
          <a:p>
            <a:pPr lvl="1"/>
            <a:r>
              <a:rPr lang="en-US" dirty="0"/>
              <a:t>liability for copyright infringement</a:t>
            </a:r>
          </a:p>
          <a:p>
            <a:pPr lvl="1"/>
            <a:r>
              <a:rPr lang="en-US" dirty="0"/>
              <a:t>data breaches</a:t>
            </a:r>
          </a:p>
          <a:p>
            <a:pPr lvl="1"/>
            <a:r>
              <a:rPr lang="en-US" dirty="0"/>
              <a:t>security violations, privacy violations</a:t>
            </a:r>
          </a:p>
          <a:p>
            <a:pPr lvl="1"/>
            <a:r>
              <a:rPr lang="en-US" dirty="0"/>
              <a:t>data loss, data management</a:t>
            </a:r>
          </a:p>
          <a:p>
            <a:pPr lvl="1"/>
            <a:r>
              <a:rPr lang="en-US" dirty="0"/>
              <a:t>hacking, cybersecurity</a:t>
            </a:r>
          </a:p>
          <a:p>
            <a:pPr lvl="1"/>
            <a:r>
              <a:rPr lang="en-US" dirty="0"/>
              <a:t>…</a:t>
            </a:r>
          </a:p>
          <a:p>
            <a:r>
              <a:rPr lang="en-US" dirty="0"/>
              <a:t>There are diverse stakeholders that ensure that legal standards, regulations, and norms relating to cloud computing are being developed</a:t>
            </a:r>
            <a:endParaRPr lang="x-none" dirty="0"/>
          </a:p>
        </p:txBody>
      </p:sp>
    </p:spTree>
    <p:extLst>
      <p:ext uri="{BB962C8B-B14F-4D97-AF65-F5344CB8AC3E}">
        <p14:creationId xmlns:p14="http://schemas.microsoft.com/office/powerpoint/2010/main" val="5233218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937DCCD-BB58-0B3B-3E40-5FC8F09FAE87}"/>
              </a:ext>
            </a:extLst>
          </p:cNvPr>
          <p:cNvSpPr>
            <a:spLocks noGrp="1"/>
          </p:cNvSpPr>
          <p:nvPr>
            <p:ph type="title"/>
          </p:nvPr>
        </p:nvSpPr>
        <p:spPr/>
        <p:txBody>
          <a:bodyPr/>
          <a:lstStyle/>
          <a:p>
            <a:r>
              <a:rPr lang="en-AU" dirty="0"/>
              <a:t>Highly regulated industries</a:t>
            </a:r>
            <a:endParaRPr lang="x-none" dirty="0"/>
          </a:p>
        </p:txBody>
      </p:sp>
      <p:sp>
        <p:nvSpPr>
          <p:cNvPr id="3" name="内容占位符 2">
            <a:extLst>
              <a:ext uri="{FF2B5EF4-FFF2-40B4-BE49-F238E27FC236}">
                <a16:creationId xmlns="" xmlns:a16="http://schemas.microsoft.com/office/drawing/2014/main" id="{7482D873-95AD-EC42-5294-E7DB5165463A}"/>
              </a:ext>
            </a:extLst>
          </p:cNvPr>
          <p:cNvSpPr>
            <a:spLocks noGrp="1"/>
          </p:cNvSpPr>
          <p:nvPr>
            <p:ph idx="1"/>
          </p:nvPr>
        </p:nvSpPr>
        <p:spPr/>
        <p:txBody>
          <a:bodyPr>
            <a:normAutofit/>
          </a:bodyPr>
          <a:lstStyle/>
          <a:p>
            <a:r>
              <a:rPr lang="en-US" sz="3200" dirty="0"/>
              <a:t>Highly regulated industries face specific industry regulatory requirements, standards and laws</a:t>
            </a:r>
          </a:p>
          <a:p>
            <a:pPr lvl="1"/>
            <a:r>
              <a:rPr lang="en-US" sz="2800" dirty="0"/>
              <a:t>Healthcare</a:t>
            </a:r>
          </a:p>
          <a:p>
            <a:pPr lvl="1"/>
            <a:r>
              <a:rPr lang="en-US" sz="2800" dirty="0"/>
              <a:t>Finance</a:t>
            </a:r>
          </a:p>
          <a:p>
            <a:pPr lvl="1"/>
            <a:r>
              <a:rPr lang="en-US" sz="2800" dirty="0"/>
              <a:t>Government</a:t>
            </a:r>
          </a:p>
          <a:p>
            <a:pPr lvl="1"/>
            <a:r>
              <a:rPr lang="en-US" sz="2800" dirty="0"/>
              <a:t>…</a:t>
            </a:r>
          </a:p>
          <a:p>
            <a:r>
              <a:rPr lang="en-US" sz="3200" dirty="0"/>
              <a:t>There are diverse stakeholders that ensure that organizations operating within these industries are compliant with the requirements</a:t>
            </a:r>
          </a:p>
          <a:p>
            <a:endParaRPr lang="en-US" sz="3200" dirty="0"/>
          </a:p>
          <a:p>
            <a:endParaRPr lang="en-US" sz="3200" dirty="0"/>
          </a:p>
        </p:txBody>
      </p:sp>
    </p:spTree>
    <p:extLst>
      <p:ext uri="{BB962C8B-B14F-4D97-AF65-F5344CB8AC3E}">
        <p14:creationId xmlns:p14="http://schemas.microsoft.com/office/powerpoint/2010/main" val="41030923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 xmlns:a16="http://schemas.microsoft.com/office/drawing/2014/main" id="{D51D2863-6879-4114-B637-618CE4BB2EE3}"/>
              </a:ext>
            </a:extLst>
          </p:cNvPr>
          <p:cNvSpPr>
            <a:spLocks noGrp="1"/>
          </p:cNvSpPr>
          <p:nvPr>
            <p:ph type="title"/>
          </p:nvPr>
        </p:nvSpPr>
        <p:spPr/>
        <p:txBody>
          <a:bodyPr>
            <a:normAutofit/>
          </a:bodyPr>
          <a:lstStyle/>
          <a:p>
            <a:r>
              <a:rPr lang="en-AU" sz="6000" dirty="0"/>
              <a:t>Summary</a:t>
            </a:r>
            <a:endParaRPr lang="x-none" sz="6000" dirty="0"/>
          </a:p>
        </p:txBody>
      </p:sp>
      <p:sp>
        <p:nvSpPr>
          <p:cNvPr id="6" name="内容占位符 5">
            <a:extLst>
              <a:ext uri="{FF2B5EF4-FFF2-40B4-BE49-F238E27FC236}">
                <a16:creationId xmlns="" xmlns:a16="http://schemas.microsoft.com/office/drawing/2014/main" id="{A1E0511A-2215-2B34-04D5-E64DF06FDC81}"/>
              </a:ext>
            </a:extLst>
          </p:cNvPr>
          <p:cNvSpPr>
            <a:spLocks noGrp="1"/>
          </p:cNvSpPr>
          <p:nvPr>
            <p:ph idx="1"/>
          </p:nvPr>
        </p:nvSpPr>
        <p:spPr/>
        <p:txBody>
          <a:bodyPr/>
          <a:lstStyle/>
          <a:p>
            <a:endParaRPr lang="x-none"/>
          </a:p>
        </p:txBody>
      </p:sp>
      <p:sp>
        <p:nvSpPr>
          <p:cNvPr id="7" name="文本占位符 6">
            <a:extLst>
              <a:ext uri="{FF2B5EF4-FFF2-40B4-BE49-F238E27FC236}">
                <a16:creationId xmlns="" xmlns:a16="http://schemas.microsoft.com/office/drawing/2014/main" id="{4397E7AD-5AFA-3E54-9079-C5082061028B}"/>
              </a:ext>
            </a:extLst>
          </p:cNvPr>
          <p:cNvSpPr>
            <a:spLocks noGrp="1"/>
          </p:cNvSpPr>
          <p:nvPr>
            <p:ph type="body" sz="half" idx="2"/>
          </p:nvPr>
        </p:nvSpPr>
        <p:spPr/>
        <p:txBody>
          <a:bodyPr/>
          <a:lstStyle/>
          <a:p>
            <a:endParaRPr lang="x-none"/>
          </a:p>
        </p:txBody>
      </p:sp>
      <p:pic>
        <p:nvPicPr>
          <p:cNvPr id="5" name="图片 4">
            <a:extLst>
              <a:ext uri="{FF2B5EF4-FFF2-40B4-BE49-F238E27FC236}">
                <a16:creationId xmlns="" xmlns:a16="http://schemas.microsoft.com/office/drawing/2014/main" id="{2B50E7F5-9C99-8DE0-DB55-BB027D4AB694}"/>
              </a:ext>
            </a:extLst>
          </p:cNvPr>
          <p:cNvPicPr>
            <a:picLocks noChangeAspect="1"/>
          </p:cNvPicPr>
          <p:nvPr/>
        </p:nvPicPr>
        <p:blipFill>
          <a:blip r:embed="rId2"/>
          <a:stretch>
            <a:fillRect/>
          </a:stretch>
        </p:blipFill>
        <p:spPr>
          <a:xfrm>
            <a:off x="5743442" y="108651"/>
            <a:ext cx="4736386" cy="6749349"/>
          </a:xfrm>
          <a:prstGeom prst="rect">
            <a:avLst/>
          </a:prstGeom>
        </p:spPr>
      </p:pic>
    </p:spTree>
    <p:extLst>
      <p:ext uri="{BB962C8B-B14F-4D97-AF65-F5344CB8AC3E}">
        <p14:creationId xmlns:p14="http://schemas.microsoft.com/office/powerpoint/2010/main" val="39372084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323" y="3423038"/>
            <a:ext cx="10515600" cy="2852737"/>
          </a:xfrm>
        </p:spPr>
        <p:txBody>
          <a:bodyPr>
            <a:normAutofit/>
          </a:bodyPr>
          <a:lstStyle/>
          <a:p>
            <a:pPr algn="ctr"/>
            <a:r>
              <a:rPr lang="en-GB" dirty="0" smtClean="0"/>
              <a:t>Cloud </a:t>
            </a:r>
            <a:r>
              <a:rPr lang="en-GB" dirty="0"/>
              <a:t>Computing Standardization and Reference </a:t>
            </a:r>
            <a:br>
              <a:rPr lang="en-GB" dirty="0"/>
            </a:br>
            <a:r>
              <a:rPr lang="en-GB" dirty="0"/>
              <a:t>Architecture</a:t>
            </a:r>
            <a:endParaRPr 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452" y="3977"/>
            <a:ext cx="5223565" cy="3419061"/>
          </a:xfrm>
          <a:prstGeom prst="rect">
            <a:avLst/>
          </a:prstGeom>
        </p:spPr>
      </p:pic>
    </p:spTree>
    <p:extLst>
      <p:ext uri="{BB962C8B-B14F-4D97-AF65-F5344CB8AC3E}">
        <p14:creationId xmlns:p14="http://schemas.microsoft.com/office/powerpoint/2010/main" val="3630202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 xmlns:a16="http://schemas.microsoft.com/office/drawing/2014/main" id="{D51D2863-6879-4114-B637-618CE4BB2EE3}"/>
              </a:ext>
            </a:extLst>
          </p:cNvPr>
          <p:cNvSpPr>
            <a:spLocks noGrp="1"/>
          </p:cNvSpPr>
          <p:nvPr>
            <p:ph type="title"/>
          </p:nvPr>
        </p:nvSpPr>
        <p:spPr/>
        <p:txBody>
          <a:bodyPr>
            <a:normAutofit fontScale="90000"/>
          </a:bodyPr>
          <a:lstStyle/>
          <a:p>
            <a:r>
              <a:rPr lang="en-AU" sz="6000" dirty="0"/>
              <a:t>Cloud Stakeholders</a:t>
            </a:r>
            <a:endParaRPr lang="x-none" sz="6000" dirty="0"/>
          </a:p>
        </p:txBody>
      </p:sp>
      <p:sp>
        <p:nvSpPr>
          <p:cNvPr id="6" name="内容占位符 5">
            <a:extLst>
              <a:ext uri="{FF2B5EF4-FFF2-40B4-BE49-F238E27FC236}">
                <a16:creationId xmlns="" xmlns:a16="http://schemas.microsoft.com/office/drawing/2014/main" id="{A1E0511A-2215-2B34-04D5-E64DF06FDC81}"/>
              </a:ext>
            </a:extLst>
          </p:cNvPr>
          <p:cNvSpPr>
            <a:spLocks noGrp="1"/>
          </p:cNvSpPr>
          <p:nvPr>
            <p:ph idx="1"/>
          </p:nvPr>
        </p:nvSpPr>
        <p:spPr/>
        <p:txBody>
          <a:bodyPr/>
          <a:lstStyle/>
          <a:p>
            <a:endParaRPr lang="x-none"/>
          </a:p>
        </p:txBody>
      </p:sp>
      <p:sp>
        <p:nvSpPr>
          <p:cNvPr id="7" name="文本占位符 6">
            <a:extLst>
              <a:ext uri="{FF2B5EF4-FFF2-40B4-BE49-F238E27FC236}">
                <a16:creationId xmlns="" xmlns:a16="http://schemas.microsoft.com/office/drawing/2014/main" id="{4397E7AD-5AFA-3E54-9079-C5082061028B}"/>
              </a:ext>
            </a:extLst>
          </p:cNvPr>
          <p:cNvSpPr>
            <a:spLocks noGrp="1"/>
          </p:cNvSpPr>
          <p:nvPr>
            <p:ph type="body" sz="half" idx="2"/>
          </p:nvPr>
        </p:nvSpPr>
        <p:spPr/>
        <p:txBody>
          <a:bodyPr/>
          <a:lstStyle/>
          <a:p>
            <a:endParaRPr lang="x-none"/>
          </a:p>
        </p:txBody>
      </p:sp>
      <p:pic>
        <p:nvPicPr>
          <p:cNvPr id="5" name="图片 4">
            <a:extLst>
              <a:ext uri="{FF2B5EF4-FFF2-40B4-BE49-F238E27FC236}">
                <a16:creationId xmlns="" xmlns:a16="http://schemas.microsoft.com/office/drawing/2014/main" id="{2B50E7F5-9C99-8DE0-DB55-BB027D4AB694}"/>
              </a:ext>
            </a:extLst>
          </p:cNvPr>
          <p:cNvPicPr>
            <a:picLocks noChangeAspect="1"/>
          </p:cNvPicPr>
          <p:nvPr/>
        </p:nvPicPr>
        <p:blipFill>
          <a:blip r:embed="rId2"/>
          <a:stretch>
            <a:fillRect/>
          </a:stretch>
        </p:blipFill>
        <p:spPr>
          <a:xfrm>
            <a:off x="5743442" y="108651"/>
            <a:ext cx="4736386" cy="6749349"/>
          </a:xfrm>
          <a:prstGeom prst="rect">
            <a:avLst/>
          </a:prstGeom>
        </p:spPr>
      </p:pic>
    </p:spTree>
    <p:extLst>
      <p:ext uri="{BB962C8B-B14F-4D97-AF65-F5344CB8AC3E}">
        <p14:creationId xmlns:p14="http://schemas.microsoft.com/office/powerpoint/2010/main" val="19317447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GB" dirty="0">
                <a:latin typeface="Calibri" panose="020F0502020204030204" pitchFamily="34" charset="0"/>
                <a:ea typeface="DengXian" panose="02010600030101010101" pitchFamily="2" charset="-122"/>
                <a:cs typeface="Times New Roman" panose="02020603050405020304" pitchFamily="18" charset="0"/>
              </a:rPr>
              <a:t>Cloud Computing Standardization and Reference </a:t>
            </a:r>
            <a:r>
              <a:rPr lang="en-GB" dirty="0"/>
              <a:t/>
            </a:r>
            <a:br>
              <a:rPr lang="en-GB" dirty="0"/>
            </a:br>
            <a:r>
              <a:rPr lang="en-GB" dirty="0">
                <a:latin typeface="Calibri" panose="020F0502020204030204" pitchFamily="34" charset="0"/>
                <a:ea typeface="DengXian" panose="02010600030101010101" pitchFamily="2" charset="-122"/>
                <a:cs typeface="Times New Roman" panose="02020603050405020304" pitchFamily="18" charset="0"/>
              </a:rPr>
              <a:t>Architecture</a:t>
            </a:r>
            <a:endParaRPr lang="en-GB" dirty="0"/>
          </a:p>
        </p:txBody>
      </p:sp>
      <p:sp>
        <p:nvSpPr>
          <p:cNvPr id="5" name="内容占位符 4"/>
          <p:cNvSpPr>
            <a:spLocks noGrp="1"/>
          </p:cNvSpPr>
          <p:nvPr>
            <p:ph idx="1"/>
          </p:nvPr>
        </p:nvSpPr>
        <p:spPr/>
        <p:txBody>
          <a:bodyPr>
            <a:normAutofit/>
          </a:bodyPr>
          <a:lstStyle/>
          <a:p>
            <a:pPr marL="971550" lvl="1" indent="-514350">
              <a:lnSpc>
                <a:spcPct val="107000"/>
              </a:lnSpc>
              <a:spcBef>
                <a:spcPts val="0"/>
              </a:spcBef>
              <a:spcAft>
                <a:spcPts val="800"/>
              </a:spcAft>
              <a:buFont typeface="+mj-lt"/>
              <a:buAutoNum type="arabicPeriod"/>
            </a:pPr>
            <a:r>
              <a:rPr lang="en-GB" sz="3600" dirty="0">
                <a:latin typeface="Calibri" panose="020F0502020204030204" pitchFamily="34" charset="0"/>
                <a:ea typeface="DengXian" panose="02010600030101010101" pitchFamily="2" charset="-122"/>
                <a:cs typeface="Times New Roman" panose="02020603050405020304" pitchFamily="18" charset="0"/>
              </a:rPr>
              <a:t>Standardization of cloud computing</a:t>
            </a:r>
          </a:p>
          <a:p>
            <a:pPr marL="971550" lvl="1" indent="-514350">
              <a:lnSpc>
                <a:spcPct val="107000"/>
              </a:lnSpc>
              <a:spcBef>
                <a:spcPts val="0"/>
              </a:spcBef>
              <a:spcAft>
                <a:spcPts val="800"/>
              </a:spcAft>
              <a:buFont typeface="+mj-lt"/>
              <a:buAutoNum type="arabicPeriod"/>
            </a:pPr>
            <a:r>
              <a:rPr lang="en-GB" sz="3600" dirty="0">
                <a:latin typeface="Calibri" panose="020F0502020204030204" pitchFamily="34" charset="0"/>
                <a:ea typeface="DengXian" panose="02010600030101010101" pitchFamily="2" charset="-122"/>
                <a:cs typeface="Times New Roman" panose="02020603050405020304" pitchFamily="18" charset="0"/>
              </a:rPr>
              <a:t>Cloud Computing Reference Architecture</a:t>
            </a:r>
          </a:p>
          <a:p>
            <a:pPr marL="971550" lvl="1" indent="-514350">
              <a:lnSpc>
                <a:spcPct val="107000"/>
              </a:lnSpc>
              <a:spcBef>
                <a:spcPts val="0"/>
              </a:spcBef>
              <a:spcAft>
                <a:spcPts val="800"/>
              </a:spcAft>
              <a:buFont typeface="+mj-lt"/>
              <a:buAutoNum type="arabicPeriod"/>
            </a:pPr>
            <a:r>
              <a:rPr lang="en-GB" sz="3600" dirty="0" smtClean="0">
                <a:latin typeface="Calibri" panose="020F0502020204030204" pitchFamily="34" charset="0"/>
                <a:ea typeface="DengXian" panose="02010600030101010101" pitchFamily="2" charset="-122"/>
                <a:cs typeface="Times New Roman" panose="02020603050405020304" pitchFamily="18" charset="0"/>
              </a:rPr>
              <a:t>Cloud </a:t>
            </a:r>
            <a:r>
              <a:rPr lang="en-GB" sz="3600" dirty="0">
                <a:latin typeface="Calibri" panose="020F0502020204030204" pitchFamily="34" charset="0"/>
                <a:ea typeface="DengXian" panose="02010600030101010101" pitchFamily="2" charset="-122"/>
                <a:cs typeface="Times New Roman" panose="02020603050405020304" pitchFamily="18" charset="0"/>
              </a:rPr>
              <a:t>computing </a:t>
            </a:r>
            <a:r>
              <a:rPr lang="en-GB" sz="3600" dirty="0" smtClean="0">
                <a:latin typeface="Calibri" panose="020F0502020204030204" pitchFamily="34" charset="0"/>
                <a:ea typeface="DengXian" panose="02010600030101010101" pitchFamily="2" charset="-122"/>
                <a:cs typeface="Times New Roman" panose="02020603050405020304" pitchFamily="18" charset="0"/>
              </a:rPr>
              <a:t>standards and laws in </a:t>
            </a:r>
            <a:r>
              <a:rPr lang="en-GB" sz="3600" dirty="0">
                <a:latin typeface="Calibri" panose="020F0502020204030204" pitchFamily="34" charset="0"/>
                <a:ea typeface="DengXian" panose="02010600030101010101" pitchFamily="2" charset="-122"/>
                <a:cs typeface="Times New Roman" panose="02020603050405020304" pitchFamily="18" charset="0"/>
              </a:rPr>
              <a:t>China</a:t>
            </a:r>
          </a:p>
          <a:p>
            <a:pPr marL="971550" lvl="1" indent="-514350">
              <a:lnSpc>
                <a:spcPct val="107000"/>
              </a:lnSpc>
              <a:spcBef>
                <a:spcPts val="0"/>
              </a:spcBef>
              <a:spcAft>
                <a:spcPts val="800"/>
              </a:spcAft>
              <a:buFont typeface="+mj-lt"/>
              <a:buAutoNum type="arabicPeriod"/>
            </a:pPr>
            <a:r>
              <a:rPr lang="en-GB" sz="3600" dirty="0" smtClean="0">
                <a:latin typeface="Calibri" panose="020F0502020204030204" pitchFamily="34" charset="0"/>
                <a:ea typeface="DengXian" panose="02010600030101010101" pitchFamily="2" charset="-122"/>
                <a:cs typeface="Times New Roman" panose="02020603050405020304" pitchFamily="18" charset="0"/>
              </a:rPr>
              <a:t>Cloud </a:t>
            </a:r>
            <a:r>
              <a:rPr lang="en-GB" sz="3600" dirty="0">
                <a:latin typeface="Calibri" panose="020F0502020204030204" pitchFamily="34" charset="0"/>
                <a:ea typeface="DengXian" panose="02010600030101010101" pitchFamily="2" charset="-122"/>
                <a:cs typeface="Times New Roman" panose="02020603050405020304" pitchFamily="18" charset="0"/>
              </a:rPr>
              <a:t>computing adoption issues</a:t>
            </a:r>
          </a:p>
          <a:p>
            <a:pPr marL="971550" lvl="1" indent="-514350">
              <a:lnSpc>
                <a:spcPct val="107000"/>
              </a:lnSpc>
              <a:spcBef>
                <a:spcPts val="0"/>
              </a:spcBef>
              <a:spcAft>
                <a:spcPts val="800"/>
              </a:spcAft>
              <a:buFont typeface="+mj-lt"/>
              <a:buAutoNum type="arabicPeriod"/>
            </a:pPr>
            <a:endParaRPr lang="en-GB" sz="3600" dirty="0">
              <a:latin typeface="Calibri" panose="020F0502020204030204" pitchFamily="34" charset="0"/>
              <a:ea typeface="DengXian" panose="02010600030101010101" pitchFamily="2" charset="-122"/>
              <a:cs typeface="Times New Roman" panose="02020603050405020304" pitchFamily="18" charset="0"/>
            </a:endParaRPr>
          </a:p>
          <a:p>
            <a:pPr marL="514350" indent="-514350">
              <a:lnSpc>
                <a:spcPct val="107000"/>
              </a:lnSpc>
              <a:spcBef>
                <a:spcPts val="0"/>
              </a:spcBef>
              <a:spcAft>
                <a:spcPts val="800"/>
              </a:spcAft>
              <a:buFont typeface="+mj-lt"/>
              <a:buAutoNum type="arabicPeriod"/>
            </a:pPr>
            <a:endParaRPr lang="en-US" sz="40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88112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Standardization of cloud computing</a:t>
            </a:r>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11150069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Standardization </a:t>
            </a:r>
          </a:p>
        </p:txBody>
      </p:sp>
      <p:sp>
        <p:nvSpPr>
          <p:cNvPr id="3" name="Content Placeholder 2"/>
          <p:cNvSpPr>
            <a:spLocks noGrp="1"/>
          </p:cNvSpPr>
          <p:nvPr>
            <p:ph idx="1"/>
          </p:nvPr>
        </p:nvSpPr>
        <p:spPr/>
        <p:txBody>
          <a:bodyPr>
            <a:normAutofit/>
          </a:bodyPr>
          <a:lstStyle/>
          <a:p>
            <a:r>
              <a:rPr lang="en-GB" sz="4400" dirty="0"/>
              <a:t>The implementation of standards in industry </a:t>
            </a:r>
          </a:p>
        </p:txBody>
      </p:sp>
    </p:spTree>
    <p:extLst>
      <p:ext uri="{BB962C8B-B14F-4D97-AF65-F5344CB8AC3E}">
        <p14:creationId xmlns:p14="http://schemas.microsoft.com/office/powerpoint/2010/main" val="42421598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Standardization – definition (1) </a:t>
            </a:r>
          </a:p>
        </p:txBody>
      </p:sp>
      <p:sp>
        <p:nvSpPr>
          <p:cNvPr id="3" name="Content Placeholder 2"/>
          <p:cNvSpPr>
            <a:spLocks noGrp="1"/>
          </p:cNvSpPr>
          <p:nvPr>
            <p:ph idx="1"/>
          </p:nvPr>
        </p:nvSpPr>
        <p:spPr/>
        <p:txBody>
          <a:bodyPr>
            <a:normAutofit/>
          </a:bodyPr>
          <a:lstStyle/>
          <a:p>
            <a:r>
              <a:rPr lang="en-GB" sz="4400" dirty="0"/>
              <a:t>The implementation of </a:t>
            </a:r>
            <a:r>
              <a:rPr lang="en-GB" sz="4400" dirty="0">
                <a:solidFill>
                  <a:srgbClr val="FF0000"/>
                </a:solidFill>
              </a:rPr>
              <a:t>standards</a:t>
            </a:r>
            <a:r>
              <a:rPr lang="en-GB" sz="4400" dirty="0"/>
              <a:t> in industry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968" y="2927760"/>
            <a:ext cx="6542763" cy="3673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57847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a:t>
            </a:r>
          </a:p>
        </p:txBody>
      </p:sp>
      <p:sp>
        <p:nvSpPr>
          <p:cNvPr id="3" name="Content Placeholder 2"/>
          <p:cNvSpPr>
            <a:spLocks noGrp="1"/>
          </p:cNvSpPr>
          <p:nvPr>
            <p:ph idx="1"/>
          </p:nvPr>
        </p:nvSpPr>
        <p:spPr/>
        <p:txBody>
          <a:bodyPr>
            <a:noAutofit/>
          </a:bodyPr>
          <a:lstStyle/>
          <a:p>
            <a:r>
              <a:rPr lang="en-GB" sz="4000" dirty="0"/>
              <a:t>A standard is a repeatable, harmonised, agreed and documented way of doing something</a:t>
            </a:r>
          </a:p>
          <a:p>
            <a:r>
              <a:rPr lang="en-GB" sz="4000" dirty="0"/>
              <a:t>Standards contain technical specifications or other precise criteria designed to be used </a:t>
            </a:r>
            <a:r>
              <a:rPr lang="en-GB" sz="4000" dirty="0">
                <a:solidFill>
                  <a:srgbClr val="FF0000"/>
                </a:solidFill>
              </a:rPr>
              <a:t>consistently</a:t>
            </a:r>
            <a:r>
              <a:rPr lang="en-GB" sz="4000" dirty="0"/>
              <a:t> as a rule, guideline, or definition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8759" y="4651396"/>
            <a:ext cx="2300615" cy="2300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4239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Standard</a:t>
            </a:r>
            <a:endParaRPr lang="en-GB" dirty="0"/>
          </a:p>
        </p:txBody>
      </p:sp>
      <p:sp>
        <p:nvSpPr>
          <p:cNvPr id="3" name="Content Placeholder 2"/>
          <p:cNvSpPr>
            <a:spLocks noGrp="1"/>
          </p:cNvSpPr>
          <p:nvPr>
            <p:ph idx="1"/>
          </p:nvPr>
        </p:nvSpPr>
        <p:spPr/>
        <p:txBody>
          <a:bodyPr>
            <a:normAutofit/>
          </a:bodyPr>
          <a:lstStyle/>
          <a:p>
            <a:r>
              <a:rPr lang="en-GB" sz="4400" dirty="0"/>
              <a:t>As defined by </a:t>
            </a:r>
            <a:r>
              <a:rPr lang="en-GB" sz="4400" dirty="0" smtClean="0"/>
              <a:t>ISO</a:t>
            </a:r>
          </a:p>
          <a:p>
            <a:pPr lvl="1"/>
            <a:r>
              <a:rPr lang="en-GB" sz="4000" dirty="0" smtClean="0"/>
              <a:t>“</a:t>
            </a:r>
            <a:r>
              <a:rPr lang="en-GB" sz="4000" i="1" dirty="0"/>
              <a:t>A standard is a document, established by a consensus of subject matter </a:t>
            </a:r>
            <a:r>
              <a:rPr lang="en-GB" sz="4000" i="1" dirty="0" smtClean="0"/>
              <a:t>experts and </a:t>
            </a:r>
            <a:r>
              <a:rPr lang="en-GB" sz="4000" i="1" dirty="0"/>
              <a:t>approved by a recognized body that provides guidance on the design, use or performance </a:t>
            </a:r>
            <a:r>
              <a:rPr lang="en-GB" sz="4000" i="1" dirty="0" smtClean="0"/>
              <a:t>of materials</a:t>
            </a:r>
            <a:r>
              <a:rPr lang="en-GB" sz="4000" i="1" dirty="0"/>
              <a:t>, products, processes, services, systems or persons</a:t>
            </a:r>
            <a:r>
              <a:rPr lang="en-GB" sz="4000" dirty="0"/>
              <a:t>”.</a:t>
            </a:r>
          </a:p>
        </p:txBody>
      </p:sp>
    </p:spTree>
    <p:extLst>
      <p:ext uri="{BB962C8B-B14F-4D97-AF65-F5344CB8AC3E}">
        <p14:creationId xmlns:p14="http://schemas.microsoft.com/office/powerpoint/2010/main" val="3906542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 - example</a:t>
            </a:r>
          </a:p>
        </p:txBody>
      </p:sp>
      <p:sp>
        <p:nvSpPr>
          <p:cNvPr id="3" name="Content Placeholder 2"/>
          <p:cNvSpPr>
            <a:spLocks noGrp="1"/>
          </p:cNvSpPr>
          <p:nvPr>
            <p:ph idx="1"/>
          </p:nvPr>
        </p:nvSpPr>
        <p:spPr/>
        <p:txBody>
          <a:bodyPr>
            <a:normAutofit/>
          </a:bodyPr>
          <a:lstStyle/>
          <a:p>
            <a:r>
              <a:rPr lang="en-GB" sz="3200" dirty="0"/>
              <a:t>The size of payment cards  (ATM cards, credit cards, debit cards, etc.) is 85.60 by 53.98 millimetres and rounded corners with a radius of 2.88–3.48 millimetres </a:t>
            </a:r>
          </a:p>
          <a:p>
            <a:pPr lvl="1"/>
            <a:r>
              <a:rPr lang="en-GB" sz="2800" dirty="0"/>
              <a:t>conforming to the </a:t>
            </a:r>
            <a:r>
              <a:rPr lang="en-GB" sz="2800" dirty="0">
                <a:solidFill>
                  <a:srgbClr val="FF0000"/>
                </a:solidFill>
              </a:rPr>
              <a:t>ISO/IEC 7810 ID-1 standard </a:t>
            </a:r>
            <a:r>
              <a:rPr lang="en-GB" sz="2800" dirty="0"/>
              <a:t>“Identification cards — Physical characteristics”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1252" y="4236106"/>
            <a:ext cx="4601287" cy="2546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3037" y="4405439"/>
            <a:ext cx="3703529" cy="2777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51004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Standardization  – definition (2) </a:t>
            </a:r>
          </a:p>
        </p:txBody>
      </p:sp>
      <p:sp>
        <p:nvSpPr>
          <p:cNvPr id="3" name="Content Placeholder 2"/>
          <p:cNvSpPr>
            <a:spLocks noGrp="1"/>
          </p:cNvSpPr>
          <p:nvPr>
            <p:ph idx="1"/>
          </p:nvPr>
        </p:nvSpPr>
        <p:spPr/>
        <p:txBody>
          <a:bodyPr>
            <a:normAutofit/>
          </a:bodyPr>
          <a:lstStyle/>
          <a:p>
            <a:r>
              <a:rPr lang="en-GB" sz="4400" dirty="0"/>
              <a:t>The process of creating protocols to guide the creation of goods or services based on the consensus of all the relevant parties in the industry</a:t>
            </a:r>
          </a:p>
        </p:txBody>
      </p:sp>
    </p:spTree>
    <p:extLst>
      <p:ext uri="{BB962C8B-B14F-4D97-AF65-F5344CB8AC3E}">
        <p14:creationId xmlns:p14="http://schemas.microsoft.com/office/powerpoint/2010/main" val="37078852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Standardization purpose (1)</a:t>
            </a:r>
          </a:p>
        </p:txBody>
      </p:sp>
      <p:sp>
        <p:nvSpPr>
          <p:cNvPr id="3" name="Content Placeholder 2"/>
          <p:cNvSpPr>
            <a:spLocks noGrp="1"/>
          </p:cNvSpPr>
          <p:nvPr>
            <p:ph idx="1"/>
          </p:nvPr>
        </p:nvSpPr>
        <p:spPr/>
        <p:txBody>
          <a:bodyPr>
            <a:normAutofit/>
          </a:bodyPr>
          <a:lstStyle/>
          <a:p>
            <a:r>
              <a:rPr lang="en-GB" sz="4400" dirty="0"/>
              <a:t>The standards ensure that goods or services produced in a specific industry come with consistent quality and are equivalent to other comparable products or services in the same industry</a:t>
            </a:r>
          </a:p>
        </p:txBody>
      </p:sp>
    </p:spTree>
    <p:extLst>
      <p:ext uri="{BB962C8B-B14F-4D97-AF65-F5344CB8AC3E}">
        <p14:creationId xmlns:p14="http://schemas.microsoft.com/office/powerpoint/2010/main" val="23077547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Standardization purpose (2)</a:t>
            </a:r>
          </a:p>
        </p:txBody>
      </p:sp>
      <p:sp>
        <p:nvSpPr>
          <p:cNvPr id="3" name="Content Placeholder 2"/>
          <p:cNvSpPr>
            <a:spLocks noGrp="1"/>
          </p:cNvSpPr>
          <p:nvPr>
            <p:ph idx="1"/>
          </p:nvPr>
        </p:nvSpPr>
        <p:spPr/>
        <p:txBody>
          <a:bodyPr>
            <a:normAutofit/>
          </a:bodyPr>
          <a:lstStyle/>
          <a:p>
            <a:r>
              <a:rPr lang="en-GB" sz="5400" dirty="0"/>
              <a:t>Standardization helps in ensuring the safety, interoperability, and compatibility of goods produced</a:t>
            </a:r>
          </a:p>
        </p:txBody>
      </p:sp>
    </p:spTree>
    <p:extLst>
      <p:ext uri="{BB962C8B-B14F-4D97-AF65-F5344CB8AC3E}">
        <p14:creationId xmlns:p14="http://schemas.microsoft.com/office/powerpoint/2010/main" val="1435254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 xmlns:a16="http://schemas.microsoft.com/office/drawing/2014/main" id="{D51D2863-6879-4114-B637-618CE4BB2EE3}"/>
              </a:ext>
            </a:extLst>
          </p:cNvPr>
          <p:cNvSpPr>
            <a:spLocks noGrp="1"/>
          </p:cNvSpPr>
          <p:nvPr>
            <p:ph type="title"/>
          </p:nvPr>
        </p:nvSpPr>
        <p:spPr/>
        <p:txBody>
          <a:bodyPr>
            <a:normAutofit fontScale="90000"/>
          </a:bodyPr>
          <a:lstStyle/>
          <a:p>
            <a:r>
              <a:rPr lang="en-AU" sz="6000" dirty="0"/>
              <a:t>Cloud Stakeholders</a:t>
            </a:r>
            <a:endParaRPr lang="x-none" sz="6000" dirty="0"/>
          </a:p>
        </p:txBody>
      </p:sp>
      <p:sp>
        <p:nvSpPr>
          <p:cNvPr id="6" name="内容占位符 5">
            <a:extLst>
              <a:ext uri="{FF2B5EF4-FFF2-40B4-BE49-F238E27FC236}">
                <a16:creationId xmlns="" xmlns:a16="http://schemas.microsoft.com/office/drawing/2014/main" id="{A1E0511A-2215-2B34-04D5-E64DF06FDC81}"/>
              </a:ext>
            </a:extLst>
          </p:cNvPr>
          <p:cNvSpPr>
            <a:spLocks noGrp="1"/>
          </p:cNvSpPr>
          <p:nvPr>
            <p:ph idx="1"/>
          </p:nvPr>
        </p:nvSpPr>
        <p:spPr/>
        <p:txBody>
          <a:bodyPr/>
          <a:lstStyle/>
          <a:p>
            <a:endParaRPr lang="x-none"/>
          </a:p>
        </p:txBody>
      </p:sp>
      <p:sp>
        <p:nvSpPr>
          <p:cNvPr id="7" name="文本占位符 6">
            <a:extLst>
              <a:ext uri="{FF2B5EF4-FFF2-40B4-BE49-F238E27FC236}">
                <a16:creationId xmlns="" xmlns:a16="http://schemas.microsoft.com/office/drawing/2014/main" id="{4397E7AD-5AFA-3E54-9079-C5082061028B}"/>
              </a:ext>
            </a:extLst>
          </p:cNvPr>
          <p:cNvSpPr>
            <a:spLocks noGrp="1"/>
          </p:cNvSpPr>
          <p:nvPr>
            <p:ph type="body" sz="half" idx="2"/>
          </p:nvPr>
        </p:nvSpPr>
        <p:spPr/>
        <p:txBody>
          <a:bodyPr/>
          <a:lstStyle/>
          <a:p>
            <a:endParaRPr lang="x-none"/>
          </a:p>
        </p:txBody>
      </p:sp>
      <p:pic>
        <p:nvPicPr>
          <p:cNvPr id="5" name="图片 4">
            <a:extLst>
              <a:ext uri="{FF2B5EF4-FFF2-40B4-BE49-F238E27FC236}">
                <a16:creationId xmlns="" xmlns:a16="http://schemas.microsoft.com/office/drawing/2014/main" id="{2B50E7F5-9C99-8DE0-DB55-BB027D4AB694}"/>
              </a:ext>
            </a:extLst>
          </p:cNvPr>
          <p:cNvPicPr>
            <a:picLocks noChangeAspect="1"/>
          </p:cNvPicPr>
          <p:nvPr/>
        </p:nvPicPr>
        <p:blipFill>
          <a:blip r:embed="rId2"/>
          <a:stretch>
            <a:fillRect/>
          </a:stretch>
        </p:blipFill>
        <p:spPr>
          <a:xfrm>
            <a:off x="5743442" y="108651"/>
            <a:ext cx="4736386" cy="6749349"/>
          </a:xfrm>
          <a:prstGeom prst="rect">
            <a:avLst/>
          </a:prstGeom>
        </p:spPr>
      </p:pic>
      <p:sp>
        <p:nvSpPr>
          <p:cNvPr id="8" name="矩形: 圆角 7">
            <a:extLst>
              <a:ext uri="{FF2B5EF4-FFF2-40B4-BE49-F238E27FC236}">
                <a16:creationId xmlns="" xmlns:a16="http://schemas.microsoft.com/office/drawing/2014/main" id="{8392E8CA-A0B8-FD00-16D5-528C1D9CFAC5}"/>
              </a:ext>
            </a:extLst>
          </p:cNvPr>
          <p:cNvSpPr/>
          <p:nvPr/>
        </p:nvSpPr>
        <p:spPr>
          <a:xfrm>
            <a:off x="5850467" y="108651"/>
            <a:ext cx="2675466" cy="5377749"/>
          </a:xfrm>
          <a:prstGeom prst="roundRect">
            <a:avLst/>
          </a:prstGeom>
          <a:solidFill>
            <a:schemeClr val="accent2">
              <a:lumMod val="40000"/>
              <a:lumOff val="60000"/>
              <a:alpha val="20000"/>
            </a:schemeClr>
          </a:solidFill>
          <a:ln w="920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17309483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Industry standardization examples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90148239"/>
              </p:ext>
            </p:extLst>
          </p:nvPr>
        </p:nvGraphicFramePr>
        <p:xfrm>
          <a:off x="525049" y="1702976"/>
          <a:ext cx="11019776" cy="4567142"/>
        </p:xfrm>
        <a:graphic>
          <a:graphicData uri="http://schemas.openxmlformats.org/drawingml/2006/table">
            <a:tbl>
              <a:tblPr/>
              <a:tblGrid>
                <a:gridCol w="2715017">
                  <a:extLst>
                    <a:ext uri="{9D8B030D-6E8A-4147-A177-3AD203B41FA5}">
                      <a16:colId xmlns:a16="http://schemas.microsoft.com/office/drawing/2014/main" xmlns="" val="20000"/>
                    </a:ext>
                  </a:extLst>
                </a:gridCol>
                <a:gridCol w="3390378">
                  <a:extLst>
                    <a:ext uri="{9D8B030D-6E8A-4147-A177-3AD203B41FA5}">
                      <a16:colId xmlns:a16="http://schemas.microsoft.com/office/drawing/2014/main" xmlns="" val="20001"/>
                    </a:ext>
                  </a:extLst>
                </a:gridCol>
                <a:gridCol w="2709797">
                  <a:extLst>
                    <a:ext uri="{9D8B030D-6E8A-4147-A177-3AD203B41FA5}">
                      <a16:colId xmlns:a16="http://schemas.microsoft.com/office/drawing/2014/main" xmlns="" val="20002"/>
                    </a:ext>
                  </a:extLst>
                </a:gridCol>
                <a:gridCol w="2204584">
                  <a:extLst>
                    <a:ext uri="{9D8B030D-6E8A-4147-A177-3AD203B41FA5}">
                      <a16:colId xmlns:a16="http://schemas.microsoft.com/office/drawing/2014/main" xmlns="" val="20003"/>
                    </a:ext>
                  </a:extLst>
                </a:gridCol>
              </a:tblGrid>
              <a:tr h="563070">
                <a:tc>
                  <a:txBody>
                    <a:bodyPr/>
                    <a:lstStyle/>
                    <a:p>
                      <a:pPr algn="ctr"/>
                      <a:r>
                        <a:rPr lang="en-GB" sz="2400" dirty="0">
                          <a:effectLst/>
                        </a:rPr>
                        <a:t>Parties</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EAECF0"/>
                    </a:solidFill>
                  </a:tcPr>
                </a:tc>
                <a:tc>
                  <a:txBody>
                    <a:bodyPr/>
                    <a:lstStyle/>
                    <a:p>
                      <a:pPr algn="ctr"/>
                      <a:r>
                        <a:rPr lang="en-GB" sz="2400" dirty="0">
                          <a:effectLst/>
                        </a:rPr>
                        <a:t>Mutual gains</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EAECF0"/>
                    </a:solidFill>
                  </a:tcPr>
                </a:tc>
                <a:tc>
                  <a:txBody>
                    <a:bodyPr/>
                    <a:lstStyle/>
                    <a:p>
                      <a:pPr algn="ctr"/>
                      <a:r>
                        <a:rPr lang="en-GB" sz="2400">
                          <a:effectLst/>
                        </a:rPr>
                        <a:t>Problem</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EAECF0"/>
                    </a:solidFill>
                  </a:tcPr>
                </a:tc>
                <a:tc>
                  <a:txBody>
                    <a:bodyPr/>
                    <a:lstStyle/>
                    <a:p>
                      <a:pPr algn="ctr"/>
                      <a:r>
                        <a:rPr lang="en-GB" sz="2400">
                          <a:effectLst/>
                        </a:rPr>
                        <a:t>Solution</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xmlns="" val="10000"/>
                  </a:ext>
                </a:extLst>
              </a:tr>
              <a:tr h="985374">
                <a:tc>
                  <a:txBody>
                    <a:bodyPr/>
                    <a:lstStyle/>
                    <a:p>
                      <a:r>
                        <a:rPr lang="en-GB" sz="2400" kern="1200" dirty="0">
                          <a:solidFill>
                            <a:schemeClr val="tx1"/>
                          </a:solidFill>
                          <a:effectLst/>
                          <a:latin typeface="+mn-lt"/>
                          <a:ea typeface="+mn-ea"/>
                          <a:cs typeface="+mn-cs"/>
                        </a:rPr>
                        <a:t>Mechanical industry companies</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400" kern="1200" dirty="0">
                          <a:solidFill>
                            <a:schemeClr val="tx1"/>
                          </a:solidFill>
                          <a:effectLst/>
                          <a:latin typeface="+mn-lt"/>
                          <a:ea typeface="+mn-ea"/>
                          <a:cs typeface="+mn-cs"/>
                        </a:rPr>
                        <a:t>Suppliers interchange, stock gains, etc.</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400" kern="1200" dirty="0">
                          <a:solidFill>
                            <a:schemeClr val="tx1"/>
                          </a:solidFill>
                          <a:effectLst/>
                          <a:latin typeface="+mn-lt"/>
                          <a:ea typeface="+mn-ea"/>
                          <a:cs typeface="+mn-cs"/>
                        </a:rPr>
                        <a:t>Screw thread compatibility</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400" kern="1200" dirty="0">
                          <a:solidFill>
                            <a:schemeClr val="tx1"/>
                          </a:solidFill>
                          <a:effectLst/>
                          <a:latin typeface="+mn-lt"/>
                          <a:ea typeface="+mn-ea"/>
                          <a:cs typeface="+mn-cs"/>
                        </a:rPr>
                        <a:t>Screw thread standard specifications</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10001"/>
                  </a:ext>
                </a:extLst>
              </a:tr>
              <a:tr h="1407676">
                <a:tc>
                  <a:txBody>
                    <a:bodyPr/>
                    <a:lstStyle/>
                    <a:p>
                      <a:r>
                        <a:rPr lang="en-GB" sz="2400" kern="1200" dirty="0">
                          <a:solidFill>
                            <a:schemeClr val="tx1"/>
                          </a:solidFill>
                          <a:effectLst/>
                          <a:latin typeface="+mn-lt"/>
                          <a:ea typeface="+mn-ea"/>
                          <a:cs typeface="+mn-cs"/>
                        </a:rPr>
                        <a:t>Pharmaceutical industry and medic community</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fr-FR" sz="2400" kern="1200" dirty="0" err="1">
                          <a:solidFill>
                            <a:schemeClr val="tx1"/>
                          </a:solidFill>
                          <a:effectLst/>
                          <a:latin typeface="+mn-lt"/>
                          <a:ea typeface="+mn-ea"/>
                          <a:cs typeface="+mn-cs"/>
                        </a:rPr>
                        <a:t>Enable</a:t>
                      </a:r>
                      <a:r>
                        <a:rPr lang="fr-FR" sz="2400" kern="1200" dirty="0">
                          <a:solidFill>
                            <a:schemeClr val="tx1"/>
                          </a:solidFill>
                          <a:effectLst/>
                          <a:latin typeface="+mn-lt"/>
                          <a:ea typeface="+mn-ea"/>
                          <a:cs typeface="+mn-cs"/>
                        </a:rPr>
                        <a:t> </a:t>
                      </a:r>
                      <a:r>
                        <a:rPr lang="fr-FR" sz="2400" kern="1200" dirty="0" err="1">
                          <a:solidFill>
                            <a:schemeClr val="tx1"/>
                          </a:solidFill>
                          <a:effectLst/>
                          <a:latin typeface="+mn-lt"/>
                          <a:ea typeface="+mn-ea"/>
                          <a:cs typeface="+mn-cs"/>
                        </a:rPr>
                        <a:t>medical</a:t>
                      </a:r>
                      <a:r>
                        <a:rPr lang="fr-FR" sz="2400" kern="1200" dirty="0">
                          <a:solidFill>
                            <a:schemeClr val="tx1"/>
                          </a:solidFill>
                          <a:effectLst/>
                          <a:latin typeface="+mn-lt"/>
                          <a:ea typeface="+mn-ea"/>
                          <a:cs typeface="+mn-cs"/>
                        </a:rPr>
                        <a:t> prescriptions, </a:t>
                      </a:r>
                      <a:r>
                        <a:rPr lang="fr-FR" sz="2400" kern="1200" dirty="0" err="1">
                          <a:solidFill>
                            <a:schemeClr val="tx1"/>
                          </a:solidFill>
                          <a:effectLst/>
                          <a:latin typeface="+mn-lt"/>
                          <a:ea typeface="+mn-ea"/>
                          <a:cs typeface="+mn-cs"/>
                        </a:rPr>
                        <a:t>suppliers</a:t>
                      </a:r>
                      <a:r>
                        <a:rPr lang="fr-FR" sz="2400" kern="1200" dirty="0">
                          <a:solidFill>
                            <a:schemeClr val="tx1"/>
                          </a:solidFill>
                          <a:effectLst/>
                          <a:latin typeface="+mn-lt"/>
                          <a:ea typeface="+mn-ea"/>
                          <a:cs typeface="+mn-cs"/>
                        </a:rPr>
                        <a:t> </a:t>
                      </a:r>
                      <a:r>
                        <a:rPr lang="fr-FR" sz="2400" kern="1200" dirty="0" err="1">
                          <a:solidFill>
                            <a:schemeClr val="tx1"/>
                          </a:solidFill>
                          <a:effectLst/>
                          <a:latin typeface="+mn-lt"/>
                          <a:ea typeface="+mn-ea"/>
                          <a:cs typeface="+mn-cs"/>
                        </a:rPr>
                        <a:t>interchange</a:t>
                      </a:r>
                      <a:r>
                        <a:rPr lang="fr-FR" sz="2400" kern="1200" dirty="0">
                          <a:solidFill>
                            <a:schemeClr val="tx1"/>
                          </a:solidFill>
                          <a:effectLst/>
                          <a:latin typeface="+mn-lt"/>
                          <a:ea typeface="+mn-ea"/>
                          <a:cs typeface="+mn-cs"/>
                        </a:rPr>
                        <a:t>, etc.</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400" kern="1200" dirty="0">
                          <a:solidFill>
                            <a:schemeClr val="tx1"/>
                          </a:solidFill>
                          <a:effectLst/>
                          <a:latin typeface="+mn-lt"/>
                          <a:ea typeface="+mn-ea"/>
                          <a:cs typeface="+mn-cs"/>
                        </a:rPr>
                        <a:t>Drug uniformity</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400" kern="1200" dirty="0">
                          <a:solidFill>
                            <a:schemeClr val="tx1"/>
                          </a:solidFill>
                          <a:effectLst/>
                          <a:latin typeface="+mn-lt"/>
                          <a:ea typeface="+mn-ea"/>
                          <a:cs typeface="+mn-cs"/>
                        </a:rPr>
                        <a:t>Drug standard specifications</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10002"/>
                  </a:ext>
                </a:extLst>
              </a:tr>
              <a:tr h="1407676">
                <a:tc>
                  <a:txBody>
                    <a:bodyPr/>
                    <a:lstStyle/>
                    <a:p>
                      <a:r>
                        <a:rPr lang="en-GB" sz="2400" kern="1200" dirty="0">
                          <a:solidFill>
                            <a:schemeClr val="tx1"/>
                          </a:solidFill>
                          <a:effectLst/>
                          <a:latin typeface="+mn-lt"/>
                          <a:ea typeface="+mn-ea"/>
                          <a:cs typeface="+mn-cs"/>
                        </a:rPr>
                        <a:t>Banks and specialized payment cards companies</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400" kern="1200" dirty="0">
                          <a:solidFill>
                            <a:schemeClr val="tx1"/>
                          </a:solidFill>
                          <a:effectLst/>
                          <a:latin typeface="+mn-lt"/>
                          <a:ea typeface="+mn-ea"/>
                          <a:cs typeface="+mn-cs"/>
                        </a:rPr>
                        <a:t>Enable Credit card holder to pay a merchant for goods and services</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400" kern="1200" dirty="0">
                          <a:solidFill>
                            <a:schemeClr val="tx1"/>
                          </a:solidFill>
                          <a:effectLst/>
                          <a:latin typeface="+mn-lt"/>
                          <a:ea typeface="+mn-ea"/>
                          <a:cs typeface="+mn-cs"/>
                        </a:rPr>
                        <a:t>Credit card uniformity</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r>
                        <a:rPr lang="en-GB" sz="2400" kern="1200" dirty="0">
                          <a:solidFill>
                            <a:schemeClr val="tx1"/>
                          </a:solidFill>
                          <a:effectLst/>
                          <a:latin typeface="+mn-lt"/>
                          <a:ea typeface="+mn-ea"/>
                          <a:cs typeface="+mn-cs"/>
                        </a:rPr>
                        <a:t>Credit card technical specifications</a:t>
                      </a:r>
                    </a:p>
                  </a:txBody>
                  <a:tcPr anchor="ctr">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xmlns="" val="10003"/>
                  </a:ext>
                </a:extLst>
              </a:tr>
            </a:tbl>
          </a:graphicData>
        </a:graphic>
      </p:graphicFrame>
      <p:sp>
        <p:nvSpPr>
          <p:cNvPr id="5" name="Rectangle 2"/>
          <p:cNvSpPr>
            <a:spLocks noChangeArrowheads="1"/>
          </p:cNvSpPr>
          <p:nvPr/>
        </p:nvSpPr>
        <p:spPr bwMode="auto">
          <a:xfrm>
            <a:off x="838202" y="226128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cs typeface="Arial" charset="0"/>
              </a:rPr>
              <a:t/>
            </a:r>
            <a:br>
              <a:rPr kumimoji="0" lang="en-US" altLang="en-US" sz="1800" b="0" i="0" u="none" strike="noStrike" cap="none" normalizeH="0" baseline="0">
                <a:ln>
                  <a:noFill/>
                </a:ln>
                <a:solidFill>
                  <a:schemeClr val="tx1"/>
                </a:solidFill>
                <a:effectLst/>
                <a:latin typeface="Arial" charset="0"/>
                <a:cs typeface="Arial" charset="0"/>
              </a:rPr>
            </a:br>
            <a:endParaRPr kumimoji="0" lang="en-US" altLang="en-US" sz="18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389085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Who creates standards</a:t>
            </a:r>
          </a:p>
        </p:txBody>
      </p:sp>
      <p:sp>
        <p:nvSpPr>
          <p:cNvPr id="3" name="Content Placeholder 2"/>
          <p:cNvSpPr>
            <a:spLocks noGrp="1"/>
          </p:cNvSpPr>
          <p:nvPr>
            <p:ph idx="1"/>
          </p:nvPr>
        </p:nvSpPr>
        <p:spPr/>
        <p:txBody>
          <a:bodyPr>
            <a:normAutofit lnSpcReduction="10000"/>
          </a:bodyPr>
          <a:lstStyle/>
          <a:p>
            <a:r>
              <a:rPr lang="en-GB" sz="3600" dirty="0"/>
              <a:t>Parties involved in the standardization processes:</a:t>
            </a:r>
          </a:p>
          <a:p>
            <a:pPr lvl="1"/>
            <a:r>
              <a:rPr lang="en-GB" sz="3200" dirty="0"/>
              <a:t>Users</a:t>
            </a:r>
          </a:p>
          <a:p>
            <a:pPr lvl="1"/>
            <a:r>
              <a:rPr lang="en-GB" sz="3200" dirty="0"/>
              <a:t>Interest groups</a:t>
            </a:r>
          </a:p>
          <a:p>
            <a:pPr lvl="1"/>
            <a:r>
              <a:rPr lang="en-GB" sz="3200" dirty="0"/>
              <a:t>Corporations</a:t>
            </a:r>
          </a:p>
          <a:p>
            <a:pPr lvl="1"/>
            <a:r>
              <a:rPr lang="en-GB" sz="3200" dirty="0"/>
              <a:t>Industrial or manufacturing associations</a:t>
            </a:r>
          </a:p>
          <a:p>
            <a:pPr lvl="1"/>
            <a:r>
              <a:rPr lang="en-GB" sz="3200" dirty="0"/>
              <a:t>Professional societies</a:t>
            </a:r>
          </a:p>
          <a:p>
            <a:pPr lvl="1"/>
            <a:r>
              <a:rPr lang="en-GB" sz="3200" dirty="0"/>
              <a:t>Governments</a:t>
            </a:r>
          </a:p>
          <a:p>
            <a:pPr lvl="1"/>
            <a:r>
              <a:rPr lang="en-GB" sz="3200" dirty="0"/>
              <a:t>Standards organizations</a:t>
            </a:r>
          </a:p>
          <a:p>
            <a:pPr lvl="1"/>
            <a:r>
              <a:rPr lang="en-GB" sz="3200" dirty="0"/>
              <a:t>…</a:t>
            </a:r>
          </a:p>
        </p:txBody>
      </p:sp>
    </p:spTree>
    <p:extLst>
      <p:ext uri="{BB962C8B-B14F-4D97-AF65-F5344CB8AC3E}">
        <p14:creationId xmlns:p14="http://schemas.microsoft.com/office/powerpoint/2010/main" val="2054180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Who creates standards</a:t>
            </a:r>
          </a:p>
        </p:txBody>
      </p:sp>
      <p:sp>
        <p:nvSpPr>
          <p:cNvPr id="3" name="Content Placeholder 2"/>
          <p:cNvSpPr>
            <a:spLocks noGrp="1"/>
          </p:cNvSpPr>
          <p:nvPr>
            <p:ph idx="1"/>
          </p:nvPr>
        </p:nvSpPr>
        <p:spPr/>
        <p:txBody>
          <a:bodyPr>
            <a:normAutofit lnSpcReduction="10000"/>
          </a:bodyPr>
          <a:lstStyle/>
          <a:p>
            <a:r>
              <a:rPr lang="en-GB" sz="3600" dirty="0"/>
              <a:t>Parties involved in the standardization processes:</a:t>
            </a:r>
          </a:p>
          <a:p>
            <a:pPr lvl="1"/>
            <a:r>
              <a:rPr lang="en-GB" sz="3200" dirty="0"/>
              <a:t>Users</a:t>
            </a:r>
          </a:p>
          <a:p>
            <a:pPr lvl="1"/>
            <a:r>
              <a:rPr lang="en-GB" sz="3200" dirty="0"/>
              <a:t>Interest groups</a:t>
            </a:r>
          </a:p>
          <a:p>
            <a:pPr lvl="1"/>
            <a:r>
              <a:rPr lang="en-GB" sz="3200" dirty="0"/>
              <a:t>Corporations</a:t>
            </a:r>
          </a:p>
          <a:p>
            <a:pPr lvl="1"/>
            <a:r>
              <a:rPr lang="en-GB" sz="3200" dirty="0"/>
              <a:t>Industrial or manufacturing associations</a:t>
            </a:r>
          </a:p>
          <a:p>
            <a:pPr lvl="1"/>
            <a:r>
              <a:rPr lang="en-GB" sz="3200" dirty="0"/>
              <a:t>Professional societies</a:t>
            </a:r>
          </a:p>
          <a:p>
            <a:pPr lvl="1"/>
            <a:r>
              <a:rPr lang="en-GB" sz="3200" dirty="0"/>
              <a:t>Governments</a:t>
            </a:r>
          </a:p>
          <a:p>
            <a:pPr lvl="1"/>
            <a:r>
              <a:rPr lang="en-GB" sz="3200" dirty="0">
                <a:solidFill>
                  <a:srgbClr val="FF0000"/>
                </a:solidFill>
              </a:rPr>
              <a:t>Standards organizations</a:t>
            </a:r>
          </a:p>
          <a:p>
            <a:pPr lvl="1"/>
            <a:r>
              <a:rPr lang="en-GB" sz="3200" dirty="0"/>
              <a:t>…</a:t>
            </a:r>
          </a:p>
        </p:txBody>
      </p:sp>
    </p:spTree>
    <p:extLst>
      <p:ext uri="{BB962C8B-B14F-4D97-AF65-F5344CB8AC3E}">
        <p14:creationId xmlns:p14="http://schemas.microsoft.com/office/powerpoint/2010/main" val="21774066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Standards organization</a:t>
            </a:r>
          </a:p>
        </p:txBody>
      </p:sp>
      <p:sp>
        <p:nvSpPr>
          <p:cNvPr id="3" name="Content Placeholder 2"/>
          <p:cNvSpPr>
            <a:spLocks noGrp="1"/>
          </p:cNvSpPr>
          <p:nvPr>
            <p:ph idx="1"/>
          </p:nvPr>
        </p:nvSpPr>
        <p:spPr/>
        <p:txBody>
          <a:bodyPr>
            <a:normAutofit/>
          </a:bodyPr>
          <a:lstStyle/>
          <a:p>
            <a:r>
              <a:rPr lang="en-GB" sz="3600" dirty="0"/>
              <a:t>A standards organization / standards body / standards developing organization (SDO) / standards setting organization (SSO)</a:t>
            </a:r>
          </a:p>
          <a:p>
            <a:r>
              <a:rPr lang="en-GB" sz="3600" dirty="0"/>
              <a:t>An organization whose primary function is developing, coordinating, promulgating, revising, amending, reissuing, interpreting, or otherwise contributing to the usefulness of technical standards</a:t>
            </a:r>
          </a:p>
        </p:txBody>
      </p:sp>
    </p:spTree>
    <p:extLst>
      <p:ext uri="{BB962C8B-B14F-4D97-AF65-F5344CB8AC3E}">
        <p14:creationId xmlns:p14="http://schemas.microsoft.com/office/powerpoint/2010/main" val="30108169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Formal vs de facto standards</a:t>
            </a:r>
          </a:p>
        </p:txBody>
      </p:sp>
      <p:sp>
        <p:nvSpPr>
          <p:cNvPr id="3" name="Content Placeholder 2"/>
          <p:cNvSpPr>
            <a:spLocks noGrp="1"/>
          </p:cNvSpPr>
          <p:nvPr>
            <p:ph idx="1"/>
          </p:nvPr>
        </p:nvSpPr>
        <p:spPr/>
        <p:txBody>
          <a:bodyPr>
            <a:normAutofit fontScale="77500" lnSpcReduction="20000"/>
          </a:bodyPr>
          <a:lstStyle/>
          <a:p>
            <a:r>
              <a:rPr lang="en-GB" sz="3600" dirty="0"/>
              <a:t>Formal standard</a:t>
            </a:r>
          </a:p>
          <a:p>
            <a:pPr lvl="1"/>
            <a:r>
              <a:rPr lang="en-GB" sz="3200" dirty="0"/>
              <a:t>A formal document that establishes uniform engineering or technical criteria, methods, processes, and practices</a:t>
            </a:r>
          </a:p>
          <a:p>
            <a:pPr lvl="1"/>
            <a:r>
              <a:rPr lang="en-GB" sz="3200" dirty="0"/>
              <a:t>has been </a:t>
            </a:r>
            <a:r>
              <a:rPr lang="en-GB" sz="3200" dirty="0">
                <a:solidFill>
                  <a:srgbClr val="FF0000"/>
                </a:solidFill>
              </a:rPr>
              <a:t>approved by a standards setting organization</a:t>
            </a:r>
          </a:p>
          <a:p>
            <a:pPr lvl="1"/>
            <a:r>
              <a:rPr lang="en-GB" sz="3200" dirty="0"/>
              <a:t>de jure standard - standard mandated by legal requirements </a:t>
            </a:r>
          </a:p>
          <a:p>
            <a:r>
              <a:rPr lang="en-GB" sz="3600" dirty="0"/>
              <a:t>De facto standard</a:t>
            </a:r>
          </a:p>
          <a:p>
            <a:pPr lvl="1"/>
            <a:r>
              <a:rPr lang="en-GB" sz="3200" dirty="0"/>
              <a:t>A custom, convention, company product, corporate standard, and so forth that becomes generally accepted and dominant</a:t>
            </a:r>
          </a:p>
          <a:p>
            <a:pPr lvl="1"/>
            <a:r>
              <a:rPr lang="en-GB" sz="3200" dirty="0"/>
              <a:t>Has achieved widespread use and acceptance – </a:t>
            </a:r>
            <a:r>
              <a:rPr lang="en-GB" sz="3200" dirty="0">
                <a:solidFill>
                  <a:srgbClr val="FF0000"/>
                </a:solidFill>
              </a:rPr>
              <a:t>often without being approved by any standards organization </a:t>
            </a:r>
            <a:r>
              <a:rPr lang="en-GB" sz="3200" dirty="0"/>
              <a:t>(or receiving such approval only after it already has achieved widespread use)</a:t>
            </a:r>
          </a:p>
          <a:p>
            <a:pPr lvl="2"/>
            <a:r>
              <a:rPr lang="en-GB" sz="2800" dirty="0"/>
              <a:t>Example: Microsoft Word DOC - due to the market dominance of Word, it is supported by all office applications that intend to compete with it</a:t>
            </a:r>
          </a:p>
        </p:txBody>
      </p:sp>
    </p:spTree>
    <p:extLst>
      <p:ext uri="{BB962C8B-B14F-4D97-AF65-F5344CB8AC3E}">
        <p14:creationId xmlns:p14="http://schemas.microsoft.com/office/powerpoint/2010/main" val="2642609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Technical standard</a:t>
            </a:r>
          </a:p>
        </p:txBody>
      </p:sp>
      <p:sp>
        <p:nvSpPr>
          <p:cNvPr id="3" name="Content Placeholder 2"/>
          <p:cNvSpPr>
            <a:spLocks noGrp="1"/>
          </p:cNvSpPr>
          <p:nvPr>
            <p:ph idx="1"/>
          </p:nvPr>
        </p:nvSpPr>
        <p:spPr/>
        <p:txBody>
          <a:bodyPr>
            <a:normAutofit/>
          </a:bodyPr>
          <a:lstStyle/>
          <a:p>
            <a:r>
              <a:rPr lang="en-GB" sz="4000" dirty="0"/>
              <a:t>A technical standard is an established norm or requirement for a repeatable </a:t>
            </a:r>
            <a:r>
              <a:rPr lang="en-GB" sz="4000" dirty="0">
                <a:solidFill>
                  <a:srgbClr val="FF0000"/>
                </a:solidFill>
              </a:rPr>
              <a:t>technical task </a:t>
            </a:r>
            <a:r>
              <a:rPr lang="en-GB" sz="4000" dirty="0"/>
              <a:t>which is applied to a common and repeated use of rules, conditions, guidelines or characteristics for products or related processes and production methods, and related management systems practices</a:t>
            </a:r>
          </a:p>
        </p:txBody>
      </p:sp>
    </p:spTree>
    <p:extLst>
      <p:ext uri="{BB962C8B-B14F-4D97-AF65-F5344CB8AC3E}">
        <p14:creationId xmlns:p14="http://schemas.microsoft.com/office/powerpoint/2010/main" val="22536614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Technical standard</a:t>
            </a:r>
          </a:p>
        </p:txBody>
      </p:sp>
      <p:sp>
        <p:nvSpPr>
          <p:cNvPr id="3" name="Content Placeholder 2"/>
          <p:cNvSpPr>
            <a:spLocks noGrp="1"/>
          </p:cNvSpPr>
          <p:nvPr>
            <p:ph idx="1"/>
          </p:nvPr>
        </p:nvSpPr>
        <p:spPr>
          <a:xfrm>
            <a:off x="838200" y="1834092"/>
            <a:ext cx="10515600" cy="4351338"/>
          </a:xfrm>
        </p:spPr>
        <p:txBody>
          <a:bodyPr>
            <a:normAutofit fontScale="92500" lnSpcReduction="10000"/>
          </a:bodyPr>
          <a:lstStyle/>
          <a:p>
            <a:r>
              <a:rPr lang="en-GB" sz="3600" dirty="0"/>
              <a:t>A technical standard includes </a:t>
            </a:r>
          </a:p>
          <a:p>
            <a:pPr lvl="1"/>
            <a:r>
              <a:rPr lang="en-GB" sz="3200" dirty="0"/>
              <a:t>definition of terms</a:t>
            </a:r>
          </a:p>
          <a:p>
            <a:pPr lvl="1"/>
            <a:r>
              <a:rPr lang="en-GB" sz="3200" dirty="0"/>
              <a:t>classification of components</a:t>
            </a:r>
          </a:p>
          <a:p>
            <a:pPr lvl="1"/>
            <a:r>
              <a:rPr lang="en-GB" sz="3200" dirty="0"/>
              <a:t>delineation of procedures</a:t>
            </a:r>
          </a:p>
          <a:p>
            <a:pPr lvl="1"/>
            <a:r>
              <a:rPr lang="en-GB" sz="3200" dirty="0"/>
              <a:t>specification of dimensions, materials, performance, designs, or operations </a:t>
            </a:r>
          </a:p>
          <a:p>
            <a:pPr lvl="1"/>
            <a:r>
              <a:rPr lang="en-GB" sz="3200" dirty="0"/>
              <a:t>measurement of quality and quantity in describing materials processes, products, systems, services, or practices</a:t>
            </a:r>
          </a:p>
          <a:p>
            <a:pPr lvl="1"/>
            <a:r>
              <a:rPr lang="en-GB" sz="3200" dirty="0"/>
              <a:t>test methods and sampling procedures</a:t>
            </a:r>
          </a:p>
          <a:p>
            <a:pPr lvl="1"/>
            <a:r>
              <a:rPr lang="en-GB" sz="3200" dirty="0"/>
              <a:t>measurements of size or strength</a:t>
            </a:r>
          </a:p>
        </p:txBody>
      </p:sp>
    </p:spTree>
    <p:extLst>
      <p:ext uri="{BB962C8B-B14F-4D97-AF65-F5344CB8AC3E}">
        <p14:creationId xmlns:p14="http://schemas.microsoft.com/office/powerpoint/2010/main" val="1386765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Types of technical standards</a:t>
            </a:r>
          </a:p>
        </p:txBody>
      </p:sp>
      <p:sp>
        <p:nvSpPr>
          <p:cNvPr id="3" name="Content Placeholder 2"/>
          <p:cNvSpPr>
            <a:spLocks noGrp="1"/>
          </p:cNvSpPr>
          <p:nvPr>
            <p:ph idx="1"/>
          </p:nvPr>
        </p:nvSpPr>
        <p:spPr/>
        <p:txBody>
          <a:bodyPr>
            <a:normAutofit/>
          </a:bodyPr>
          <a:lstStyle/>
          <a:p>
            <a:r>
              <a:rPr lang="en-GB" sz="4000" dirty="0"/>
              <a:t>A standard specification </a:t>
            </a:r>
          </a:p>
          <a:p>
            <a:r>
              <a:rPr lang="en-GB" sz="4000" dirty="0"/>
              <a:t>A standard test method </a:t>
            </a:r>
          </a:p>
          <a:p>
            <a:r>
              <a:rPr lang="en-GB" sz="4000" dirty="0"/>
              <a:t>A standard practice/procedure</a:t>
            </a:r>
          </a:p>
          <a:p>
            <a:r>
              <a:rPr lang="en-GB" sz="4000" dirty="0"/>
              <a:t>A standard guide </a:t>
            </a:r>
          </a:p>
          <a:p>
            <a:r>
              <a:rPr lang="en-GB" sz="4000" dirty="0"/>
              <a:t>A standard definition </a:t>
            </a:r>
          </a:p>
          <a:p>
            <a:r>
              <a:rPr lang="en-GB" sz="4000" dirty="0"/>
              <a:t>Standard units</a:t>
            </a:r>
          </a:p>
        </p:txBody>
      </p:sp>
    </p:spTree>
    <p:extLst>
      <p:ext uri="{BB962C8B-B14F-4D97-AF65-F5344CB8AC3E}">
        <p14:creationId xmlns:p14="http://schemas.microsoft.com/office/powerpoint/2010/main" val="14136915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 specification</a:t>
            </a:r>
          </a:p>
        </p:txBody>
      </p:sp>
      <p:sp>
        <p:nvSpPr>
          <p:cNvPr id="3" name="Content Placeholder 2"/>
          <p:cNvSpPr>
            <a:spLocks noGrp="1"/>
          </p:cNvSpPr>
          <p:nvPr>
            <p:ph idx="1"/>
          </p:nvPr>
        </p:nvSpPr>
        <p:spPr/>
        <p:txBody>
          <a:bodyPr>
            <a:normAutofit/>
          </a:bodyPr>
          <a:lstStyle/>
          <a:p>
            <a:r>
              <a:rPr lang="en-GB" sz="3600" dirty="0"/>
              <a:t>An explicit </a:t>
            </a:r>
            <a:r>
              <a:rPr lang="en-GB" sz="3600" dirty="0">
                <a:solidFill>
                  <a:srgbClr val="FF0000"/>
                </a:solidFill>
              </a:rPr>
              <a:t>set of requirements </a:t>
            </a:r>
            <a:r>
              <a:rPr lang="en-GB" sz="3600" dirty="0"/>
              <a:t>for an item, material, component, system or service</a:t>
            </a:r>
          </a:p>
          <a:p>
            <a:r>
              <a:rPr lang="en-GB" sz="3600" dirty="0"/>
              <a:t>It is often used to formalize the technical aspects of a procurement agreement or contract</a:t>
            </a:r>
          </a:p>
          <a:p>
            <a:pPr lvl="1"/>
            <a:r>
              <a:rPr lang="en-GB" sz="3200" dirty="0"/>
              <a:t>For example, there may be a specification for a turbine blade for a jet engine that defines the exact material and performance requirements</a:t>
            </a:r>
          </a:p>
        </p:txBody>
      </p:sp>
    </p:spTree>
    <p:extLst>
      <p:ext uri="{BB962C8B-B14F-4D97-AF65-F5344CB8AC3E}">
        <p14:creationId xmlns:p14="http://schemas.microsoft.com/office/powerpoint/2010/main" val="3598824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 test method</a:t>
            </a:r>
          </a:p>
        </p:txBody>
      </p:sp>
      <p:sp>
        <p:nvSpPr>
          <p:cNvPr id="3" name="Content Placeholder 2"/>
          <p:cNvSpPr>
            <a:spLocks noGrp="1"/>
          </p:cNvSpPr>
          <p:nvPr>
            <p:ph idx="1"/>
          </p:nvPr>
        </p:nvSpPr>
        <p:spPr/>
        <p:txBody>
          <a:bodyPr>
            <a:normAutofit/>
          </a:bodyPr>
          <a:lstStyle/>
          <a:p>
            <a:r>
              <a:rPr lang="en-GB" sz="3600" dirty="0"/>
              <a:t>A definitive </a:t>
            </a:r>
            <a:r>
              <a:rPr lang="en-GB" sz="3600" dirty="0">
                <a:solidFill>
                  <a:srgbClr val="FF0000"/>
                </a:solidFill>
              </a:rPr>
              <a:t>procedure that produces a test result</a:t>
            </a:r>
          </a:p>
          <a:p>
            <a:r>
              <a:rPr lang="en-GB" sz="3600" dirty="0"/>
              <a:t>It may involve making a careful personal observation or conducting a highly technical measurement</a:t>
            </a:r>
          </a:p>
          <a:p>
            <a:pPr lvl="1"/>
            <a:r>
              <a:rPr lang="en-GB" sz="3200" dirty="0"/>
              <a:t>For example, a physical property of a material is often affected by the precise method of testing: any reference to the property should therefore reference the test method used</a:t>
            </a:r>
          </a:p>
        </p:txBody>
      </p:sp>
    </p:spTree>
    <p:extLst>
      <p:ext uri="{BB962C8B-B14F-4D97-AF65-F5344CB8AC3E}">
        <p14:creationId xmlns:p14="http://schemas.microsoft.com/office/powerpoint/2010/main" val="3847410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DAA59AB-DCB5-28B9-9F6A-4DE34AFC6F15}"/>
              </a:ext>
            </a:extLst>
          </p:cNvPr>
          <p:cNvSpPr>
            <a:spLocks noGrp="1"/>
          </p:cNvSpPr>
          <p:nvPr>
            <p:ph type="title"/>
          </p:nvPr>
        </p:nvSpPr>
        <p:spPr/>
        <p:txBody>
          <a:bodyPr/>
          <a:lstStyle/>
          <a:p>
            <a:r>
              <a:rPr lang="en-AU" dirty="0"/>
              <a:t>Operational stakeholders</a:t>
            </a:r>
            <a:endParaRPr lang="x-none" dirty="0"/>
          </a:p>
        </p:txBody>
      </p:sp>
      <p:sp>
        <p:nvSpPr>
          <p:cNvPr id="3" name="内容占位符 2">
            <a:extLst>
              <a:ext uri="{FF2B5EF4-FFF2-40B4-BE49-F238E27FC236}">
                <a16:creationId xmlns="" xmlns:a16="http://schemas.microsoft.com/office/drawing/2014/main" id="{DB386D0C-5909-9422-A92D-686B8F9EEE2D}"/>
              </a:ext>
            </a:extLst>
          </p:cNvPr>
          <p:cNvSpPr>
            <a:spLocks noGrp="1"/>
          </p:cNvSpPr>
          <p:nvPr>
            <p:ph idx="1"/>
          </p:nvPr>
        </p:nvSpPr>
        <p:spPr/>
        <p:txBody>
          <a:bodyPr>
            <a:normAutofit/>
          </a:bodyPr>
          <a:lstStyle/>
          <a:p>
            <a:r>
              <a:rPr lang="en-US" sz="4000" dirty="0"/>
              <a:t>Stakeholders who perform and conduct cloud operations </a:t>
            </a:r>
            <a:endParaRPr lang="x-none" sz="4000" dirty="0"/>
          </a:p>
        </p:txBody>
      </p:sp>
    </p:spTree>
    <p:extLst>
      <p:ext uri="{BB962C8B-B14F-4D97-AF65-F5344CB8AC3E}">
        <p14:creationId xmlns:p14="http://schemas.microsoft.com/office/powerpoint/2010/main" val="407206679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 practice/procedure</a:t>
            </a:r>
          </a:p>
        </p:txBody>
      </p:sp>
      <p:sp>
        <p:nvSpPr>
          <p:cNvPr id="3" name="Content Placeholder 2"/>
          <p:cNvSpPr>
            <a:spLocks noGrp="1"/>
          </p:cNvSpPr>
          <p:nvPr>
            <p:ph idx="1"/>
          </p:nvPr>
        </p:nvSpPr>
        <p:spPr>
          <a:xfrm>
            <a:off x="838201" y="1825625"/>
            <a:ext cx="6055291" cy="4351338"/>
          </a:xfrm>
        </p:spPr>
        <p:txBody>
          <a:bodyPr>
            <a:normAutofit/>
          </a:bodyPr>
          <a:lstStyle/>
          <a:p>
            <a:r>
              <a:rPr lang="en-GB" sz="4000" dirty="0"/>
              <a:t>A set </a:t>
            </a:r>
            <a:r>
              <a:rPr lang="en-GB" sz="4000" dirty="0">
                <a:solidFill>
                  <a:srgbClr val="FF0000"/>
                </a:solidFill>
              </a:rPr>
              <a:t>of instructions for performing operations </a:t>
            </a:r>
            <a:r>
              <a:rPr lang="en-GB" sz="4000" dirty="0"/>
              <a:t>or functions</a:t>
            </a:r>
          </a:p>
          <a:p>
            <a:pPr lvl="1"/>
            <a:r>
              <a:rPr lang="en-GB" sz="3600" dirty="0"/>
              <a:t>For example, there are detailed standard operating procedures for operation of a nuclear power plant</a:t>
            </a:r>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94729" y="1133890"/>
            <a:ext cx="3652575" cy="4916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86518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 guide </a:t>
            </a:r>
          </a:p>
        </p:txBody>
      </p:sp>
      <p:sp>
        <p:nvSpPr>
          <p:cNvPr id="3" name="Content Placeholder 2"/>
          <p:cNvSpPr>
            <a:spLocks noGrp="1"/>
          </p:cNvSpPr>
          <p:nvPr>
            <p:ph idx="1"/>
          </p:nvPr>
        </p:nvSpPr>
        <p:spPr/>
        <p:txBody>
          <a:bodyPr>
            <a:normAutofit/>
          </a:bodyPr>
          <a:lstStyle/>
          <a:p>
            <a:r>
              <a:rPr lang="en-GB" sz="4000" dirty="0"/>
              <a:t>General information or options that </a:t>
            </a:r>
            <a:r>
              <a:rPr lang="en-GB" sz="4000" dirty="0">
                <a:solidFill>
                  <a:srgbClr val="FF0000"/>
                </a:solidFill>
              </a:rPr>
              <a:t>do not require a specific course of action</a:t>
            </a:r>
          </a:p>
        </p:txBody>
      </p:sp>
    </p:spTree>
    <p:extLst>
      <p:ext uri="{BB962C8B-B14F-4D97-AF65-F5344CB8AC3E}">
        <p14:creationId xmlns:p14="http://schemas.microsoft.com/office/powerpoint/2010/main" val="1699673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 definition </a:t>
            </a:r>
          </a:p>
        </p:txBody>
      </p:sp>
      <p:sp>
        <p:nvSpPr>
          <p:cNvPr id="3" name="Content Placeholder 2"/>
          <p:cNvSpPr>
            <a:spLocks noGrp="1"/>
          </p:cNvSpPr>
          <p:nvPr>
            <p:ph idx="1"/>
          </p:nvPr>
        </p:nvSpPr>
        <p:spPr/>
        <p:txBody>
          <a:bodyPr>
            <a:normAutofit/>
          </a:bodyPr>
          <a:lstStyle/>
          <a:p>
            <a:r>
              <a:rPr lang="en-GB" sz="4000" dirty="0"/>
              <a:t>Formally established </a:t>
            </a:r>
            <a:r>
              <a:rPr lang="en-GB" sz="4000" dirty="0">
                <a:solidFill>
                  <a:srgbClr val="FF0000"/>
                </a:solidFill>
              </a:rPr>
              <a:t>terminology</a:t>
            </a:r>
          </a:p>
        </p:txBody>
      </p:sp>
    </p:spTree>
    <p:extLst>
      <p:ext uri="{BB962C8B-B14F-4D97-AF65-F5344CB8AC3E}">
        <p14:creationId xmlns:p14="http://schemas.microsoft.com/office/powerpoint/2010/main" val="24223621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 units</a:t>
            </a:r>
          </a:p>
        </p:txBody>
      </p:sp>
      <p:sp>
        <p:nvSpPr>
          <p:cNvPr id="3" name="Content Placeholder 2"/>
          <p:cNvSpPr>
            <a:spLocks noGrp="1"/>
          </p:cNvSpPr>
          <p:nvPr>
            <p:ph idx="1"/>
          </p:nvPr>
        </p:nvSpPr>
        <p:spPr/>
        <p:txBody>
          <a:bodyPr>
            <a:normAutofit/>
          </a:bodyPr>
          <a:lstStyle/>
          <a:p>
            <a:r>
              <a:rPr lang="en-GB" sz="4000" dirty="0"/>
              <a:t>In physics and applied mathematics - commonly accepted </a:t>
            </a:r>
            <a:r>
              <a:rPr lang="en-GB" sz="4000" dirty="0">
                <a:solidFill>
                  <a:srgbClr val="FF0000"/>
                </a:solidFill>
              </a:rPr>
              <a:t>measurements </a:t>
            </a:r>
            <a:r>
              <a:rPr lang="en-GB" sz="4000" dirty="0"/>
              <a:t>of physical quantities</a:t>
            </a:r>
          </a:p>
        </p:txBody>
      </p:sp>
    </p:spTree>
    <p:extLst>
      <p:ext uri="{BB962C8B-B14F-4D97-AF65-F5344CB8AC3E}">
        <p14:creationId xmlns:p14="http://schemas.microsoft.com/office/powerpoint/2010/main" val="17405200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Standards classification</a:t>
            </a:r>
          </a:p>
        </p:txBody>
      </p:sp>
      <p:sp>
        <p:nvSpPr>
          <p:cNvPr id="3" name="Content Placeholder 2"/>
          <p:cNvSpPr>
            <a:spLocks noGrp="1"/>
          </p:cNvSpPr>
          <p:nvPr>
            <p:ph idx="1"/>
          </p:nvPr>
        </p:nvSpPr>
        <p:spPr/>
        <p:txBody>
          <a:bodyPr>
            <a:normAutofit/>
          </a:bodyPr>
          <a:lstStyle/>
          <a:p>
            <a:r>
              <a:rPr lang="en-GB" sz="4400" dirty="0"/>
              <a:t>Voluntary consensus standards</a:t>
            </a:r>
          </a:p>
          <a:p>
            <a:r>
              <a:rPr lang="en-GB" sz="4400" dirty="0"/>
              <a:t>Industry standards/private standards</a:t>
            </a:r>
          </a:p>
          <a:p>
            <a:r>
              <a:rPr lang="en-GB" sz="4400" dirty="0"/>
              <a:t>Government standards</a:t>
            </a:r>
          </a:p>
        </p:txBody>
      </p:sp>
    </p:spTree>
    <p:extLst>
      <p:ext uri="{BB962C8B-B14F-4D97-AF65-F5344CB8AC3E}">
        <p14:creationId xmlns:p14="http://schemas.microsoft.com/office/powerpoint/2010/main" val="35211117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Voluntary consensus standards</a:t>
            </a:r>
          </a:p>
        </p:txBody>
      </p:sp>
      <p:sp>
        <p:nvSpPr>
          <p:cNvPr id="3" name="Content Placeholder 2"/>
          <p:cNvSpPr>
            <a:spLocks noGrp="1"/>
          </p:cNvSpPr>
          <p:nvPr>
            <p:ph idx="1"/>
          </p:nvPr>
        </p:nvSpPr>
        <p:spPr>
          <a:xfrm>
            <a:off x="838200" y="1834092"/>
            <a:ext cx="10515600" cy="4351338"/>
          </a:xfrm>
        </p:spPr>
        <p:txBody>
          <a:bodyPr>
            <a:normAutofit/>
          </a:bodyPr>
          <a:lstStyle/>
          <a:p>
            <a:r>
              <a:rPr lang="en-GB" sz="4400" dirty="0"/>
              <a:t>Standards developed or adopted by voluntary consensus standards bodies</a:t>
            </a:r>
          </a:p>
          <a:p>
            <a:pPr lvl="1"/>
            <a:r>
              <a:rPr lang="en-GB" sz="4000" dirty="0"/>
              <a:t>Domestic (national)</a:t>
            </a:r>
          </a:p>
          <a:p>
            <a:pPr lvl="1"/>
            <a:r>
              <a:rPr lang="en-GB" sz="4000" dirty="0"/>
              <a:t>Regional</a:t>
            </a:r>
          </a:p>
          <a:p>
            <a:pPr lvl="1"/>
            <a:r>
              <a:rPr lang="en-GB" sz="4000" dirty="0"/>
              <a:t>International </a:t>
            </a:r>
          </a:p>
        </p:txBody>
      </p:sp>
    </p:spTree>
    <p:extLst>
      <p:ext uri="{BB962C8B-B14F-4D97-AF65-F5344CB8AC3E}">
        <p14:creationId xmlns:p14="http://schemas.microsoft.com/office/powerpoint/2010/main" val="9610128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Industry standards/ private standards</a:t>
            </a:r>
          </a:p>
        </p:txBody>
      </p:sp>
      <p:sp>
        <p:nvSpPr>
          <p:cNvPr id="3" name="Content Placeholder 2"/>
          <p:cNvSpPr>
            <a:spLocks noGrp="1"/>
          </p:cNvSpPr>
          <p:nvPr>
            <p:ph idx="1"/>
          </p:nvPr>
        </p:nvSpPr>
        <p:spPr/>
        <p:txBody>
          <a:bodyPr>
            <a:normAutofit/>
          </a:bodyPr>
          <a:lstStyle/>
          <a:p>
            <a:r>
              <a:rPr lang="en-GB" sz="4400" dirty="0"/>
              <a:t>Standards developed in the private sector but not in the full consensus process, typically requiring a financial contribution</a:t>
            </a:r>
          </a:p>
          <a:p>
            <a:pPr lvl="1"/>
            <a:r>
              <a:rPr lang="en-GB" sz="4000" dirty="0"/>
              <a:t>Consortia standards</a:t>
            </a:r>
          </a:p>
          <a:p>
            <a:pPr lvl="1"/>
            <a:r>
              <a:rPr lang="en-GB" sz="4000" dirty="0"/>
              <a:t>Civil society standards</a:t>
            </a:r>
          </a:p>
          <a:p>
            <a:pPr lvl="1"/>
            <a:r>
              <a:rPr lang="en-GB" sz="4000" dirty="0"/>
              <a:t>Company-specific standards</a:t>
            </a:r>
          </a:p>
        </p:txBody>
      </p:sp>
    </p:spTree>
    <p:extLst>
      <p:ext uri="{BB962C8B-B14F-4D97-AF65-F5344CB8AC3E}">
        <p14:creationId xmlns:p14="http://schemas.microsoft.com/office/powerpoint/2010/main" val="9095811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Government standards</a:t>
            </a:r>
          </a:p>
        </p:txBody>
      </p:sp>
      <p:sp>
        <p:nvSpPr>
          <p:cNvPr id="3" name="Content Placeholder 2"/>
          <p:cNvSpPr>
            <a:spLocks noGrp="1"/>
          </p:cNvSpPr>
          <p:nvPr>
            <p:ph idx="1"/>
          </p:nvPr>
        </p:nvSpPr>
        <p:spPr/>
        <p:txBody>
          <a:bodyPr>
            <a:normAutofit/>
          </a:bodyPr>
          <a:lstStyle/>
          <a:p>
            <a:r>
              <a:rPr lang="en-GB" sz="4800" dirty="0"/>
              <a:t>Standards developed by the government for its own uses</a:t>
            </a:r>
          </a:p>
        </p:txBody>
      </p:sp>
    </p:spTree>
    <p:extLst>
      <p:ext uri="{BB962C8B-B14F-4D97-AF65-F5344CB8AC3E}">
        <p14:creationId xmlns:p14="http://schemas.microsoft.com/office/powerpoint/2010/main" val="9604548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Standards availability</a:t>
            </a:r>
          </a:p>
        </p:txBody>
      </p:sp>
      <p:sp>
        <p:nvSpPr>
          <p:cNvPr id="3" name="Content Placeholder 2"/>
          <p:cNvSpPr>
            <a:spLocks noGrp="1"/>
          </p:cNvSpPr>
          <p:nvPr>
            <p:ph idx="1"/>
          </p:nvPr>
        </p:nvSpPr>
        <p:spPr/>
        <p:txBody>
          <a:bodyPr>
            <a:normAutofit fontScale="92500" lnSpcReduction="20000"/>
          </a:bodyPr>
          <a:lstStyle/>
          <a:p>
            <a:r>
              <a:rPr lang="en-GB" sz="3600" dirty="0"/>
              <a:t>Technical standards may exist as:</a:t>
            </a:r>
          </a:p>
          <a:p>
            <a:pPr lvl="1"/>
            <a:r>
              <a:rPr lang="en-GB" sz="3200" dirty="0"/>
              <a:t>Public documents on the internet, public library, etc. (Some technical standards may be found at a major central library or at the library of a good technical university)</a:t>
            </a:r>
          </a:p>
          <a:p>
            <a:pPr lvl="1"/>
            <a:r>
              <a:rPr lang="en-GB" sz="3200" dirty="0"/>
              <a:t>Published documents available for purchase</a:t>
            </a:r>
          </a:p>
          <a:p>
            <a:pPr lvl="1"/>
            <a:r>
              <a:rPr lang="en-GB" sz="3200" dirty="0"/>
              <a:t>Private documents owned by an organization or corporation, used and circulated as the owner determines necessary or useful</a:t>
            </a:r>
          </a:p>
          <a:p>
            <a:pPr lvl="1"/>
            <a:r>
              <a:rPr lang="en-GB" sz="3200" dirty="0"/>
              <a:t>Documents publicly available under intellectual property (copyright, etc.)</a:t>
            </a:r>
          </a:p>
          <a:p>
            <a:pPr lvl="1"/>
            <a:r>
              <a:rPr lang="en-GB" sz="3200" dirty="0"/>
              <a:t>Closed or controlled documents that contain trade secrets or classified information</a:t>
            </a:r>
          </a:p>
        </p:txBody>
      </p:sp>
    </p:spTree>
    <p:extLst>
      <p:ext uri="{BB962C8B-B14F-4D97-AF65-F5344CB8AC3E}">
        <p14:creationId xmlns:p14="http://schemas.microsoft.com/office/powerpoint/2010/main" val="2837006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International standard </a:t>
            </a:r>
          </a:p>
        </p:txBody>
      </p:sp>
      <p:sp>
        <p:nvSpPr>
          <p:cNvPr id="3" name="Content Placeholder 2"/>
          <p:cNvSpPr>
            <a:spLocks noGrp="1"/>
          </p:cNvSpPr>
          <p:nvPr>
            <p:ph idx="1"/>
          </p:nvPr>
        </p:nvSpPr>
        <p:spPr/>
        <p:txBody>
          <a:bodyPr>
            <a:normAutofit/>
          </a:bodyPr>
          <a:lstStyle/>
          <a:p>
            <a:r>
              <a:rPr lang="en-GB" sz="4800" dirty="0"/>
              <a:t>An international standard is a technical standard developed by one or more international standards organizations</a:t>
            </a:r>
          </a:p>
          <a:p>
            <a:r>
              <a:rPr lang="en-GB" sz="4800" dirty="0"/>
              <a:t>International standards are available for consideration and use </a:t>
            </a:r>
            <a:r>
              <a:rPr lang="en-GB" sz="4800" dirty="0">
                <a:solidFill>
                  <a:srgbClr val="FF0000"/>
                </a:solidFill>
              </a:rPr>
              <a:t>worldwide</a:t>
            </a:r>
          </a:p>
        </p:txBody>
      </p:sp>
    </p:spTree>
    <p:extLst>
      <p:ext uri="{BB962C8B-B14F-4D97-AF65-F5344CB8AC3E}">
        <p14:creationId xmlns:p14="http://schemas.microsoft.com/office/powerpoint/2010/main" val="1011814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5FF0ADA-3FEC-6A13-9654-C30695B04D99}"/>
              </a:ext>
            </a:extLst>
          </p:cNvPr>
          <p:cNvSpPr>
            <a:spLocks noGrp="1"/>
          </p:cNvSpPr>
          <p:nvPr>
            <p:ph type="title"/>
          </p:nvPr>
        </p:nvSpPr>
        <p:spPr/>
        <p:txBody>
          <a:bodyPr/>
          <a:lstStyle/>
          <a:p>
            <a:r>
              <a:rPr lang="en-AU" dirty="0"/>
              <a:t>Operational stakeholders</a:t>
            </a:r>
            <a:endParaRPr lang="x-none" dirty="0"/>
          </a:p>
        </p:txBody>
      </p:sp>
      <p:sp>
        <p:nvSpPr>
          <p:cNvPr id="3" name="内容占位符 2">
            <a:extLst>
              <a:ext uri="{FF2B5EF4-FFF2-40B4-BE49-F238E27FC236}">
                <a16:creationId xmlns="" xmlns:a16="http://schemas.microsoft.com/office/drawing/2014/main" id="{EDC52C99-C4C6-C373-5AA6-167A9EDEE5EE}"/>
              </a:ext>
            </a:extLst>
          </p:cNvPr>
          <p:cNvSpPr>
            <a:spLocks noGrp="1"/>
          </p:cNvSpPr>
          <p:nvPr>
            <p:ph idx="1"/>
          </p:nvPr>
        </p:nvSpPr>
        <p:spPr/>
        <p:txBody>
          <a:bodyPr>
            <a:normAutofit/>
          </a:bodyPr>
          <a:lstStyle/>
          <a:p>
            <a:r>
              <a:rPr lang="en-AU" sz="4000" dirty="0"/>
              <a:t>Cloud providers</a:t>
            </a:r>
          </a:p>
          <a:p>
            <a:r>
              <a:rPr lang="en-AU" sz="4000" dirty="0"/>
              <a:t>Cloud customers</a:t>
            </a:r>
          </a:p>
          <a:p>
            <a:r>
              <a:rPr lang="en-AU" sz="4000" dirty="0"/>
              <a:t>End-users</a:t>
            </a:r>
          </a:p>
          <a:p>
            <a:r>
              <a:rPr lang="en-AU" sz="4000" dirty="0"/>
              <a:t>Cloud enablers</a:t>
            </a:r>
          </a:p>
          <a:p>
            <a:r>
              <a:rPr lang="en-AU" sz="4000" dirty="0"/>
              <a:t>Cloud resellers</a:t>
            </a:r>
          </a:p>
          <a:p>
            <a:r>
              <a:rPr lang="en-AU" sz="4000" dirty="0"/>
              <a:t>Third-party providers</a:t>
            </a:r>
          </a:p>
          <a:p>
            <a:endParaRPr lang="en-AU" sz="4000" dirty="0"/>
          </a:p>
          <a:p>
            <a:endParaRPr lang="x-none" sz="4000" dirty="0"/>
          </a:p>
        </p:txBody>
      </p:sp>
    </p:spTree>
    <p:extLst>
      <p:ext uri="{BB962C8B-B14F-4D97-AF65-F5344CB8AC3E}">
        <p14:creationId xmlns:p14="http://schemas.microsoft.com/office/powerpoint/2010/main" val="400286246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Role of international standards</a:t>
            </a:r>
          </a:p>
        </p:txBody>
      </p:sp>
      <p:sp>
        <p:nvSpPr>
          <p:cNvPr id="3" name="Content Placeholder 2"/>
          <p:cNvSpPr>
            <a:spLocks noGrp="1"/>
          </p:cNvSpPr>
          <p:nvPr>
            <p:ph idx="1"/>
          </p:nvPr>
        </p:nvSpPr>
        <p:spPr/>
        <p:txBody>
          <a:bodyPr>
            <a:normAutofit/>
          </a:bodyPr>
          <a:lstStyle/>
          <a:p>
            <a:r>
              <a:rPr lang="en-GB" sz="4000" dirty="0"/>
              <a:t>International standards are essential for </a:t>
            </a:r>
            <a:r>
              <a:rPr lang="en-GB" sz="4000" dirty="0">
                <a:solidFill>
                  <a:srgbClr val="FF0000"/>
                </a:solidFill>
              </a:rPr>
              <a:t>eliminating technical barriers to trade</a:t>
            </a:r>
          </a:p>
        </p:txBody>
      </p:sp>
    </p:spTree>
    <p:extLst>
      <p:ext uri="{BB962C8B-B14F-4D97-AF65-F5344CB8AC3E}">
        <p14:creationId xmlns:p14="http://schemas.microsoft.com/office/powerpoint/2010/main" val="27980883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Technical barriers to trade (1)</a:t>
            </a:r>
          </a:p>
        </p:txBody>
      </p:sp>
      <p:sp>
        <p:nvSpPr>
          <p:cNvPr id="3" name="Content Placeholder 2"/>
          <p:cNvSpPr>
            <a:spLocks noGrp="1"/>
          </p:cNvSpPr>
          <p:nvPr>
            <p:ph idx="1"/>
          </p:nvPr>
        </p:nvSpPr>
        <p:spPr/>
        <p:txBody>
          <a:bodyPr>
            <a:normAutofit lnSpcReduction="10000"/>
          </a:bodyPr>
          <a:lstStyle/>
          <a:p>
            <a:r>
              <a:rPr lang="en-GB" sz="3600" dirty="0"/>
              <a:t>Technical barriers in international commerce caused by differences among technical regulations and standards developed independently and separately by each nation, national standards organization, or business</a:t>
            </a:r>
          </a:p>
          <a:p>
            <a:r>
              <a:rPr lang="en-GB" sz="3600" dirty="0"/>
              <a:t>Technical barriers arise when different groups come together, each with a large user base, doing some well established thing that between them is </a:t>
            </a:r>
            <a:r>
              <a:rPr lang="en-GB" sz="3600" dirty="0">
                <a:solidFill>
                  <a:srgbClr val="FF0000"/>
                </a:solidFill>
              </a:rPr>
              <a:t>mutually incompatible</a:t>
            </a:r>
          </a:p>
        </p:txBody>
      </p:sp>
    </p:spTree>
    <p:extLst>
      <p:ext uri="{BB962C8B-B14F-4D97-AF65-F5344CB8AC3E}">
        <p14:creationId xmlns:p14="http://schemas.microsoft.com/office/powerpoint/2010/main" val="36096982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Technical barriers to trade (2)</a:t>
            </a:r>
          </a:p>
        </p:txBody>
      </p:sp>
      <p:sp>
        <p:nvSpPr>
          <p:cNvPr id="3" name="Content Placeholder 2"/>
          <p:cNvSpPr>
            <a:spLocks noGrp="1"/>
          </p:cNvSpPr>
          <p:nvPr>
            <p:ph idx="1"/>
          </p:nvPr>
        </p:nvSpPr>
        <p:spPr/>
        <p:txBody>
          <a:bodyPr>
            <a:normAutofit fontScale="92500"/>
          </a:bodyPr>
          <a:lstStyle/>
          <a:p>
            <a:r>
              <a:rPr lang="en-US" sz="3600" dirty="0"/>
              <a:t>Any regulation, standard or procedure that could make exporting goods to another country more difficult</a:t>
            </a:r>
          </a:p>
          <a:p>
            <a:r>
              <a:rPr lang="en-US" sz="3600" dirty="0"/>
              <a:t>Example: testing or certification procedures</a:t>
            </a:r>
          </a:p>
          <a:p>
            <a:pPr lvl="1"/>
            <a:r>
              <a:rPr lang="en-US" sz="3200" dirty="0"/>
              <a:t>a Canadian entrepreneur may have a product certified by the Canadian Standards Association (CSA), but that certification may not be valid in other countries</a:t>
            </a:r>
          </a:p>
          <a:p>
            <a:pPr lvl="1"/>
            <a:r>
              <a:rPr lang="en-US" sz="3200" dirty="0"/>
              <a:t>this forces the company to recertify the product in the country where they wish to sell it—a potentially costly and time-consuming procedure.</a:t>
            </a:r>
          </a:p>
        </p:txBody>
      </p:sp>
    </p:spTree>
    <p:extLst>
      <p:ext uri="{BB962C8B-B14F-4D97-AF65-F5344CB8AC3E}">
        <p14:creationId xmlns:p14="http://schemas.microsoft.com/office/powerpoint/2010/main" val="10030513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Role of international standards</a:t>
            </a:r>
          </a:p>
        </p:txBody>
      </p:sp>
      <p:sp>
        <p:nvSpPr>
          <p:cNvPr id="3" name="Content Placeholder 2"/>
          <p:cNvSpPr>
            <a:spLocks noGrp="1"/>
          </p:cNvSpPr>
          <p:nvPr>
            <p:ph idx="1"/>
          </p:nvPr>
        </p:nvSpPr>
        <p:spPr/>
        <p:txBody>
          <a:bodyPr>
            <a:normAutofit/>
          </a:bodyPr>
          <a:lstStyle/>
          <a:p>
            <a:r>
              <a:rPr lang="en-GB" sz="4000" dirty="0"/>
              <a:t>International standards are essential for </a:t>
            </a:r>
            <a:r>
              <a:rPr lang="en-GB" sz="4000" dirty="0">
                <a:solidFill>
                  <a:srgbClr val="FF0000"/>
                </a:solidFill>
              </a:rPr>
              <a:t>eliminating technical barriers to trade</a:t>
            </a:r>
          </a:p>
          <a:p>
            <a:r>
              <a:rPr lang="en-GB" sz="4000" dirty="0"/>
              <a:t>They allow for services and products to be made available to others regardless of the country where they originated</a:t>
            </a:r>
          </a:p>
          <a:p>
            <a:endParaRPr lang="en-GB" sz="4000" dirty="0"/>
          </a:p>
        </p:txBody>
      </p:sp>
    </p:spTree>
    <p:extLst>
      <p:ext uri="{BB962C8B-B14F-4D97-AF65-F5344CB8AC3E}">
        <p14:creationId xmlns:p14="http://schemas.microsoft.com/office/powerpoint/2010/main" val="10294393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International standard organizations</a:t>
            </a:r>
          </a:p>
        </p:txBody>
      </p:sp>
      <p:sp>
        <p:nvSpPr>
          <p:cNvPr id="3" name="Content Placeholder 2"/>
          <p:cNvSpPr>
            <a:spLocks noGrp="1"/>
          </p:cNvSpPr>
          <p:nvPr>
            <p:ph idx="1"/>
          </p:nvPr>
        </p:nvSpPr>
        <p:spPr>
          <a:xfrm>
            <a:off x="838200" y="1825625"/>
            <a:ext cx="6172200" cy="4351338"/>
          </a:xfrm>
        </p:spPr>
        <p:txBody>
          <a:bodyPr>
            <a:normAutofit fontScale="92500" lnSpcReduction="10000"/>
          </a:bodyPr>
          <a:lstStyle/>
          <a:p>
            <a:r>
              <a:rPr lang="en-GB" sz="4000" dirty="0"/>
              <a:t>ISO</a:t>
            </a:r>
          </a:p>
          <a:p>
            <a:pPr lvl="1"/>
            <a:r>
              <a:rPr lang="en-GB" sz="3600" dirty="0"/>
              <a:t>International Organization for Standardization </a:t>
            </a:r>
          </a:p>
          <a:p>
            <a:r>
              <a:rPr lang="en-GB" sz="4000" dirty="0"/>
              <a:t>ITU</a:t>
            </a:r>
          </a:p>
          <a:p>
            <a:pPr lvl="1"/>
            <a:r>
              <a:rPr lang="en-GB" sz="3600" dirty="0"/>
              <a:t>International Telecommunication Union </a:t>
            </a:r>
          </a:p>
          <a:p>
            <a:r>
              <a:rPr lang="en-GB" sz="4000" dirty="0"/>
              <a:t>IEC</a:t>
            </a:r>
          </a:p>
          <a:p>
            <a:pPr lvl="1"/>
            <a:r>
              <a:rPr lang="en-GB" sz="3600" dirty="0"/>
              <a:t>International </a:t>
            </a:r>
            <a:r>
              <a:rPr lang="en-GB" sz="3600" dirty="0" err="1"/>
              <a:t>Electrotechnical</a:t>
            </a:r>
            <a:r>
              <a:rPr lang="en-GB" sz="3600" dirty="0"/>
              <a:t> Commission </a:t>
            </a:r>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7581" y="1574651"/>
            <a:ext cx="2083224" cy="2083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5897" y="4440758"/>
            <a:ext cx="1960065" cy="1960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7482" y="2661780"/>
            <a:ext cx="2377859" cy="2377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37861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World Standards Cooperation alliance</a:t>
            </a:r>
          </a:p>
        </p:txBody>
      </p:sp>
      <p:sp>
        <p:nvSpPr>
          <p:cNvPr id="3" name="Content Placeholder 2"/>
          <p:cNvSpPr>
            <a:spLocks noGrp="1"/>
          </p:cNvSpPr>
          <p:nvPr>
            <p:ph idx="1"/>
          </p:nvPr>
        </p:nvSpPr>
        <p:spPr/>
        <p:txBody>
          <a:bodyPr>
            <a:normAutofit/>
          </a:bodyPr>
          <a:lstStyle/>
          <a:p>
            <a:r>
              <a:rPr lang="en-GB" sz="3600" dirty="0"/>
              <a:t>Together, these three organizations have formed the World Standards Cooperation alliance</a:t>
            </a:r>
          </a:p>
          <a:p>
            <a:endParaRPr lang="en-GB" sz="36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102" y="2231198"/>
            <a:ext cx="8346511" cy="4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2181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 - The International Organization for Standardization </a:t>
            </a:r>
          </a:p>
        </p:txBody>
      </p:sp>
      <p:sp>
        <p:nvSpPr>
          <p:cNvPr id="3" name="Content Placeholder 2"/>
          <p:cNvSpPr>
            <a:spLocks noGrp="1"/>
          </p:cNvSpPr>
          <p:nvPr>
            <p:ph idx="1"/>
          </p:nvPr>
        </p:nvSpPr>
        <p:spPr/>
        <p:txBody>
          <a:bodyPr>
            <a:normAutofit/>
          </a:bodyPr>
          <a:lstStyle/>
          <a:p>
            <a:r>
              <a:rPr lang="en-GB" sz="3200" dirty="0"/>
              <a:t>An international standard development organization</a:t>
            </a:r>
          </a:p>
          <a:p>
            <a:pPr lvl="1"/>
            <a:r>
              <a:rPr lang="en-GB" sz="3200" dirty="0"/>
              <a:t>It works in 167 countries</a:t>
            </a:r>
          </a:p>
          <a:p>
            <a:r>
              <a:rPr lang="en-GB" sz="3200" dirty="0"/>
              <a:t>Develops and publishes standardization in </a:t>
            </a:r>
            <a:r>
              <a:rPr lang="en-GB" sz="3200" dirty="0">
                <a:highlight>
                  <a:srgbClr val="FFFF00"/>
                </a:highlight>
              </a:rPr>
              <a:t>all technical and nontechnical fields </a:t>
            </a:r>
            <a:r>
              <a:rPr lang="en-GB" sz="3200" dirty="0"/>
              <a:t>other than electrical and electronic engineering</a:t>
            </a:r>
          </a:p>
          <a:p>
            <a:pPr lvl="1"/>
            <a:r>
              <a:rPr lang="en-GB" sz="3200" dirty="0"/>
              <a:t>Electronic engineering standards are responsibility of IEC - International Electrotechnical Commission</a:t>
            </a:r>
          </a:p>
        </p:txBody>
      </p:sp>
    </p:spTree>
    <p:extLst>
      <p:ext uri="{BB962C8B-B14F-4D97-AF65-F5344CB8AC3E}">
        <p14:creationId xmlns:p14="http://schemas.microsoft.com/office/powerpoint/2010/main" val="41624851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40FFD62-2A45-4D2C-6E3F-27A2B0C4EF8E}"/>
              </a:ext>
            </a:extLst>
          </p:cNvPr>
          <p:cNvSpPr>
            <a:spLocks noGrp="1"/>
          </p:cNvSpPr>
          <p:nvPr>
            <p:ph type="title"/>
          </p:nvPr>
        </p:nvSpPr>
        <p:spPr/>
        <p:txBody>
          <a:bodyPr/>
          <a:lstStyle/>
          <a:p>
            <a:r>
              <a:rPr lang="en-AU" dirty="0"/>
              <a:t>Example</a:t>
            </a:r>
            <a:endParaRPr lang="x-none" dirty="0"/>
          </a:p>
        </p:txBody>
      </p:sp>
      <p:sp>
        <p:nvSpPr>
          <p:cNvPr id="3" name="内容占位符 2">
            <a:extLst>
              <a:ext uri="{FF2B5EF4-FFF2-40B4-BE49-F238E27FC236}">
                <a16:creationId xmlns:a16="http://schemas.microsoft.com/office/drawing/2014/main" xmlns="" id="{B8BD7478-DCE2-F292-1A07-662C6A25C7AB}"/>
              </a:ext>
            </a:extLst>
          </p:cNvPr>
          <p:cNvSpPr>
            <a:spLocks noGrp="1"/>
          </p:cNvSpPr>
          <p:nvPr>
            <p:ph idx="1"/>
          </p:nvPr>
        </p:nvSpPr>
        <p:spPr>
          <a:xfrm>
            <a:off x="838200" y="1825625"/>
            <a:ext cx="3694234" cy="3568308"/>
          </a:xfrm>
        </p:spPr>
        <p:txBody>
          <a:bodyPr>
            <a:normAutofit fontScale="92500" lnSpcReduction="10000"/>
          </a:bodyPr>
          <a:lstStyle/>
          <a:p>
            <a:r>
              <a:rPr lang="en-AU" sz="3600" dirty="0"/>
              <a:t>This tea was made by a company that uses a quality management system specified in one of ISO standards</a:t>
            </a:r>
          </a:p>
          <a:p>
            <a:pPr lvl="1"/>
            <a:r>
              <a:rPr lang="en-AU" sz="3200" dirty="0"/>
              <a:t>ISO9001:2015</a:t>
            </a:r>
            <a:endParaRPr lang="x-none" sz="3200" dirty="0"/>
          </a:p>
        </p:txBody>
      </p:sp>
      <p:pic>
        <p:nvPicPr>
          <p:cNvPr id="5" name="图片 4">
            <a:extLst>
              <a:ext uri="{FF2B5EF4-FFF2-40B4-BE49-F238E27FC236}">
                <a16:creationId xmlns:a16="http://schemas.microsoft.com/office/drawing/2014/main" xmlns="" id="{E54E1B14-F258-C0D7-016D-0D7EF0E4FEE3}"/>
              </a:ext>
            </a:extLst>
          </p:cNvPr>
          <p:cNvPicPr>
            <a:picLocks noChangeAspect="1"/>
          </p:cNvPicPr>
          <p:nvPr/>
        </p:nvPicPr>
        <p:blipFill>
          <a:blip r:embed="rId2"/>
          <a:stretch>
            <a:fillRect/>
          </a:stretch>
        </p:blipFill>
        <p:spPr>
          <a:xfrm>
            <a:off x="4639639" y="449398"/>
            <a:ext cx="3770438" cy="4665735"/>
          </a:xfrm>
          <a:prstGeom prst="rect">
            <a:avLst/>
          </a:prstGeom>
        </p:spPr>
      </p:pic>
      <p:pic>
        <p:nvPicPr>
          <p:cNvPr id="7" name="图片 6">
            <a:extLst>
              <a:ext uri="{FF2B5EF4-FFF2-40B4-BE49-F238E27FC236}">
                <a16:creationId xmlns:a16="http://schemas.microsoft.com/office/drawing/2014/main" xmlns="" id="{F04253E0-429C-E184-F746-85DBB88864F9}"/>
              </a:ext>
            </a:extLst>
          </p:cNvPr>
          <p:cNvPicPr>
            <a:picLocks noChangeAspect="1"/>
          </p:cNvPicPr>
          <p:nvPr/>
        </p:nvPicPr>
        <p:blipFill>
          <a:blip r:embed="rId3"/>
          <a:stretch>
            <a:fillRect/>
          </a:stretch>
        </p:blipFill>
        <p:spPr>
          <a:xfrm>
            <a:off x="8823965" y="331738"/>
            <a:ext cx="2785838" cy="4855638"/>
          </a:xfrm>
          <a:prstGeom prst="rect">
            <a:avLst/>
          </a:prstGeom>
        </p:spPr>
      </p:pic>
      <p:pic>
        <p:nvPicPr>
          <p:cNvPr id="13" name="图片 12">
            <a:extLst>
              <a:ext uri="{FF2B5EF4-FFF2-40B4-BE49-F238E27FC236}">
                <a16:creationId xmlns:a16="http://schemas.microsoft.com/office/drawing/2014/main" xmlns="" id="{38AD016E-18E3-DA92-9EFA-33FB254E1796}"/>
              </a:ext>
            </a:extLst>
          </p:cNvPr>
          <p:cNvPicPr>
            <a:picLocks noChangeAspect="1"/>
          </p:cNvPicPr>
          <p:nvPr/>
        </p:nvPicPr>
        <p:blipFill>
          <a:blip r:embed="rId4"/>
          <a:stretch>
            <a:fillRect/>
          </a:stretch>
        </p:blipFill>
        <p:spPr>
          <a:xfrm>
            <a:off x="0" y="5606022"/>
            <a:ext cx="12192000" cy="1087683"/>
          </a:xfrm>
          <a:prstGeom prst="rect">
            <a:avLst/>
          </a:prstGeom>
        </p:spPr>
      </p:pic>
      <p:sp>
        <p:nvSpPr>
          <p:cNvPr id="14" name="矩形: 圆角 13">
            <a:extLst>
              <a:ext uri="{FF2B5EF4-FFF2-40B4-BE49-F238E27FC236}">
                <a16:creationId xmlns:a16="http://schemas.microsoft.com/office/drawing/2014/main" xmlns="" id="{A5098A92-CFF5-C61D-EDB0-D88AC360FC7F}"/>
              </a:ext>
            </a:extLst>
          </p:cNvPr>
          <p:cNvSpPr/>
          <p:nvPr/>
        </p:nvSpPr>
        <p:spPr>
          <a:xfrm>
            <a:off x="8517282" y="3276600"/>
            <a:ext cx="3587515" cy="304800"/>
          </a:xfrm>
          <a:prstGeom prst="roundRect">
            <a:avLst/>
          </a:prstGeom>
          <a:solidFill>
            <a:srgbClr val="FFFF00">
              <a:alpha val="19000"/>
            </a:srgb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364747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 Standardization process</a:t>
            </a:r>
          </a:p>
        </p:txBody>
      </p:sp>
      <p:sp>
        <p:nvSpPr>
          <p:cNvPr id="3" name="Content Placeholder 2"/>
          <p:cNvSpPr>
            <a:spLocks noGrp="1"/>
          </p:cNvSpPr>
          <p:nvPr>
            <p:ph idx="1"/>
          </p:nvPr>
        </p:nvSpPr>
        <p:spPr/>
        <p:txBody>
          <a:bodyPr>
            <a:normAutofit fontScale="92500" lnSpcReduction="20000"/>
          </a:bodyPr>
          <a:lstStyle/>
          <a:p>
            <a:r>
              <a:rPr lang="en-GB" dirty="0"/>
              <a:t>ISO has 804 technical committees and subcommittees concerned with standards development</a:t>
            </a:r>
          </a:p>
          <a:p>
            <a:r>
              <a:rPr lang="en-GB" dirty="0"/>
              <a:t>International Standards are developed by ISO technical committees (TC) and subcommittees (SC) by a process with six steps</a:t>
            </a:r>
          </a:p>
          <a:p>
            <a:pPr lvl="2"/>
            <a:r>
              <a:rPr lang="en-GB" sz="2400" dirty="0"/>
              <a:t>Stage 1: Proposal stage</a:t>
            </a:r>
          </a:p>
          <a:p>
            <a:pPr lvl="2"/>
            <a:r>
              <a:rPr lang="en-GB" sz="2400" dirty="0"/>
              <a:t>Stage 2: Preparatory stage</a:t>
            </a:r>
          </a:p>
          <a:p>
            <a:pPr lvl="2"/>
            <a:r>
              <a:rPr lang="en-GB" sz="2400" dirty="0"/>
              <a:t>Stage 3: Committee stage</a:t>
            </a:r>
          </a:p>
          <a:p>
            <a:pPr lvl="2"/>
            <a:r>
              <a:rPr lang="en-GB" sz="2400" dirty="0"/>
              <a:t>Stage 4: Enquiry stage</a:t>
            </a:r>
          </a:p>
          <a:p>
            <a:pPr lvl="2"/>
            <a:r>
              <a:rPr lang="en-GB" sz="2400" dirty="0"/>
              <a:t>Stage 5: Approval stage</a:t>
            </a:r>
          </a:p>
          <a:p>
            <a:pPr lvl="2"/>
            <a:r>
              <a:rPr lang="en-GB" sz="2400" dirty="0"/>
              <a:t>Stage 6: Publication stage</a:t>
            </a:r>
          </a:p>
          <a:p>
            <a:r>
              <a:rPr lang="en-GB" dirty="0"/>
              <a:t>As of April 2022, the ISO has developed over 24,261 standards, covering everything from manufactured products and technology to food safety, agriculture, and healthcare </a:t>
            </a:r>
          </a:p>
        </p:txBody>
      </p:sp>
    </p:spTree>
    <p:extLst>
      <p:ext uri="{BB962C8B-B14F-4D97-AF65-F5344CB8AC3E}">
        <p14:creationId xmlns:p14="http://schemas.microsoft.com/office/powerpoint/2010/main" val="2644564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Joint technical committee with IEC</a:t>
            </a:r>
          </a:p>
        </p:txBody>
      </p:sp>
      <p:sp>
        <p:nvSpPr>
          <p:cNvPr id="3" name="Content Placeholder 2"/>
          <p:cNvSpPr>
            <a:spLocks noGrp="1"/>
          </p:cNvSpPr>
          <p:nvPr>
            <p:ph idx="1"/>
          </p:nvPr>
        </p:nvSpPr>
        <p:spPr/>
        <p:txBody>
          <a:bodyPr>
            <a:normAutofit/>
          </a:bodyPr>
          <a:lstStyle/>
          <a:p>
            <a:r>
              <a:rPr lang="en-GB" sz="4000" dirty="0"/>
              <a:t>ISO/IEC JTC 1</a:t>
            </a:r>
          </a:p>
          <a:p>
            <a:r>
              <a:rPr lang="en-GB" sz="4000" dirty="0"/>
              <a:t>ISO has a joint technical committee (JTC) with the International Electrotechnical Commission (IEC) to develop standards relating to </a:t>
            </a:r>
            <a:r>
              <a:rPr lang="en-GB" sz="4000" dirty="0">
                <a:solidFill>
                  <a:srgbClr val="FF0000"/>
                </a:solidFill>
              </a:rPr>
              <a:t>information technology </a:t>
            </a:r>
            <a:endParaRPr lang="en-GB" sz="4000" dirty="0"/>
          </a:p>
          <a:p>
            <a:endParaRPr lang="en-GB" sz="4000" dirty="0"/>
          </a:p>
        </p:txBody>
      </p:sp>
    </p:spTree>
    <p:extLst>
      <p:ext uri="{BB962C8B-B14F-4D97-AF65-F5344CB8AC3E}">
        <p14:creationId xmlns:p14="http://schemas.microsoft.com/office/powerpoint/2010/main" val="2656275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5FF0ADA-3FEC-6A13-9654-C30695B04D99}"/>
              </a:ext>
            </a:extLst>
          </p:cNvPr>
          <p:cNvSpPr>
            <a:spLocks noGrp="1"/>
          </p:cNvSpPr>
          <p:nvPr>
            <p:ph type="title"/>
          </p:nvPr>
        </p:nvSpPr>
        <p:spPr/>
        <p:txBody>
          <a:bodyPr/>
          <a:lstStyle/>
          <a:p>
            <a:r>
              <a:rPr lang="en-AU" dirty="0"/>
              <a:t>Operational stakeholders</a:t>
            </a:r>
            <a:endParaRPr lang="x-none" dirty="0"/>
          </a:p>
        </p:txBody>
      </p:sp>
      <p:sp>
        <p:nvSpPr>
          <p:cNvPr id="3" name="内容占位符 2">
            <a:extLst>
              <a:ext uri="{FF2B5EF4-FFF2-40B4-BE49-F238E27FC236}">
                <a16:creationId xmlns="" xmlns:a16="http://schemas.microsoft.com/office/drawing/2014/main" id="{EDC52C99-C4C6-C373-5AA6-167A9EDEE5EE}"/>
              </a:ext>
            </a:extLst>
          </p:cNvPr>
          <p:cNvSpPr>
            <a:spLocks noGrp="1"/>
          </p:cNvSpPr>
          <p:nvPr>
            <p:ph idx="1"/>
          </p:nvPr>
        </p:nvSpPr>
        <p:spPr/>
        <p:txBody>
          <a:bodyPr>
            <a:normAutofit/>
          </a:bodyPr>
          <a:lstStyle/>
          <a:p>
            <a:r>
              <a:rPr lang="en-AU" sz="4000" dirty="0"/>
              <a:t>Cloud providers</a:t>
            </a:r>
          </a:p>
          <a:p>
            <a:r>
              <a:rPr lang="en-AU" sz="4000" dirty="0"/>
              <a:t>Cloud customers</a:t>
            </a:r>
          </a:p>
          <a:p>
            <a:r>
              <a:rPr lang="en-AU" sz="4000" dirty="0"/>
              <a:t>End-users</a:t>
            </a:r>
          </a:p>
          <a:p>
            <a:r>
              <a:rPr lang="en-AU" sz="4000" dirty="0"/>
              <a:t>Cloud enablers</a:t>
            </a:r>
          </a:p>
          <a:p>
            <a:r>
              <a:rPr lang="en-AU" sz="4000" dirty="0"/>
              <a:t>Cloud resellers</a:t>
            </a:r>
          </a:p>
          <a:p>
            <a:r>
              <a:rPr lang="en-AU" sz="4000" dirty="0"/>
              <a:t>Third-party providers</a:t>
            </a:r>
          </a:p>
          <a:p>
            <a:endParaRPr lang="en-AU" sz="4000" dirty="0"/>
          </a:p>
          <a:p>
            <a:endParaRPr lang="x-none" sz="4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50" y="1507299"/>
            <a:ext cx="4165079" cy="1707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59703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JTC 1 Scope and mission</a:t>
            </a:r>
          </a:p>
        </p:txBody>
      </p:sp>
      <p:sp>
        <p:nvSpPr>
          <p:cNvPr id="3" name="Content Placeholder 2"/>
          <p:cNvSpPr>
            <a:spLocks noGrp="1"/>
          </p:cNvSpPr>
          <p:nvPr>
            <p:ph idx="1"/>
          </p:nvPr>
        </p:nvSpPr>
        <p:spPr/>
        <p:txBody>
          <a:bodyPr>
            <a:normAutofit/>
          </a:bodyPr>
          <a:lstStyle/>
          <a:p>
            <a:r>
              <a:rPr lang="en-GB" dirty="0"/>
              <a:t>Develop, maintain, promote and facilitate IT standards required by global markets meeting business and user requirements concerning:</a:t>
            </a:r>
          </a:p>
          <a:p>
            <a:pPr lvl="1"/>
            <a:r>
              <a:rPr lang="en-GB" dirty="0"/>
              <a:t>The design and development of IT systems and tools</a:t>
            </a:r>
          </a:p>
          <a:p>
            <a:pPr lvl="1"/>
            <a:r>
              <a:rPr lang="en-GB" dirty="0"/>
              <a:t>The performance and quality of IT products and systems</a:t>
            </a:r>
          </a:p>
          <a:p>
            <a:pPr lvl="1"/>
            <a:r>
              <a:rPr lang="en-GB" dirty="0"/>
              <a:t>The security of IT systems and information</a:t>
            </a:r>
          </a:p>
          <a:p>
            <a:pPr lvl="1"/>
            <a:r>
              <a:rPr lang="en-GB" dirty="0"/>
              <a:t>The portability of application programs</a:t>
            </a:r>
          </a:p>
          <a:p>
            <a:pPr lvl="1"/>
            <a:r>
              <a:rPr lang="en-GB" dirty="0"/>
              <a:t>The interoperability of IT products and systems</a:t>
            </a:r>
          </a:p>
          <a:p>
            <a:pPr lvl="1"/>
            <a:r>
              <a:rPr lang="en-GB" dirty="0"/>
              <a:t>The unified tools and environments</a:t>
            </a:r>
          </a:p>
          <a:p>
            <a:pPr lvl="1"/>
            <a:r>
              <a:rPr lang="en-GB" dirty="0"/>
              <a:t>The harmonized IT vocabulary</a:t>
            </a:r>
          </a:p>
          <a:p>
            <a:pPr lvl="1"/>
            <a:r>
              <a:rPr lang="en-GB" dirty="0"/>
              <a:t>The user-friendly and ergonomically-designed user interfaces</a:t>
            </a:r>
          </a:p>
        </p:txBody>
      </p:sp>
    </p:spTree>
    <p:extLst>
      <p:ext uri="{BB962C8B-B14F-4D97-AF65-F5344CB8AC3E}">
        <p14:creationId xmlns:p14="http://schemas.microsoft.com/office/powerpoint/2010/main" val="28265592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ISO/IEC JTC 1 Structure</a:t>
            </a:r>
          </a:p>
        </p:txBody>
      </p:sp>
      <p:sp>
        <p:nvSpPr>
          <p:cNvPr id="3" name="Content Placeholder 2"/>
          <p:cNvSpPr>
            <a:spLocks noGrp="1"/>
          </p:cNvSpPr>
          <p:nvPr>
            <p:ph idx="1"/>
          </p:nvPr>
        </p:nvSpPr>
        <p:spPr/>
        <p:txBody>
          <a:bodyPr>
            <a:normAutofit/>
          </a:bodyPr>
          <a:lstStyle/>
          <a:p>
            <a:r>
              <a:rPr lang="en-GB" sz="3600" dirty="0"/>
              <a:t>Most work on the development of standards is done by subcommittees (SCs), each of which deals with a particular field</a:t>
            </a:r>
          </a:p>
          <a:p>
            <a:pPr lvl="1"/>
            <a:r>
              <a:rPr lang="en-GB" sz="3200" dirty="0"/>
              <a:t>Subcommittee dealing with the field of cloud computing is called </a:t>
            </a:r>
            <a:r>
              <a:rPr lang="it-IT" sz="3200" dirty="0">
                <a:solidFill>
                  <a:srgbClr val="FF0000"/>
                </a:solidFill>
              </a:rPr>
              <a:t>ISO/IEC JTC 1/SC 38</a:t>
            </a:r>
            <a:endParaRPr lang="en-GB" sz="3200" dirty="0">
              <a:solidFill>
                <a:srgbClr val="FF0000"/>
              </a:solidFill>
            </a:endParaRPr>
          </a:p>
          <a:p>
            <a:r>
              <a:rPr lang="en-GB" sz="3600" dirty="0"/>
              <a:t>Most of these subcommittees have several working groups (WGs)</a:t>
            </a:r>
          </a:p>
        </p:txBody>
      </p:sp>
    </p:spTree>
    <p:extLst>
      <p:ext uri="{BB962C8B-B14F-4D97-AF65-F5344CB8AC3E}">
        <p14:creationId xmlns:p14="http://schemas.microsoft.com/office/powerpoint/2010/main" val="342309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Standardization of cloud </a:t>
            </a:r>
            <a:r>
              <a:rPr lang="en-GB" dirty="0" smtClean="0"/>
              <a:t>computing</a:t>
            </a:r>
            <a:endParaRPr lang="en-GB" dirty="0"/>
          </a:p>
        </p:txBody>
      </p:sp>
      <p:sp>
        <p:nvSpPr>
          <p:cNvPr id="4" name="Content Placeholder 3"/>
          <p:cNvSpPr>
            <a:spLocks noGrp="1"/>
          </p:cNvSpPr>
          <p:nvPr>
            <p:ph idx="1"/>
          </p:nvPr>
        </p:nvSpPr>
        <p:spPr/>
        <p:txBody>
          <a:bodyPr/>
          <a:lstStyle/>
          <a:p>
            <a:endParaRPr lang="en-GB"/>
          </a:p>
        </p:txBody>
      </p:sp>
    </p:spTree>
    <p:extLst>
      <p:ext uri="{BB962C8B-B14F-4D97-AF65-F5344CB8AC3E}">
        <p14:creationId xmlns:p14="http://schemas.microsoft.com/office/powerpoint/2010/main" val="15196384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Standardization of cloud computing - definition </a:t>
            </a:r>
          </a:p>
        </p:txBody>
      </p:sp>
      <p:sp>
        <p:nvSpPr>
          <p:cNvPr id="3" name="Content Placeholder 2"/>
          <p:cNvSpPr>
            <a:spLocks noGrp="1"/>
          </p:cNvSpPr>
          <p:nvPr>
            <p:ph idx="1"/>
          </p:nvPr>
        </p:nvSpPr>
        <p:spPr/>
        <p:txBody>
          <a:bodyPr>
            <a:normAutofit/>
          </a:bodyPr>
          <a:lstStyle/>
          <a:p>
            <a:r>
              <a:rPr lang="en-GB" sz="4400" dirty="0"/>
              <a:t>The implementation of standards in cloud computing industry</a:t>
            </a:r>
          </a:p>
          <a:p>
            <a:pPr marL="0" indent="0">
              <a:buNone/>
            </a:pPr>
            <a:endParaRPr lang="en-GB" sz="4400" dirty="0"/>
          </a:p>
        </p:txBody>
      </p:sp>
    </p:spTree>
    <p:extLst>
      <p:ext uri="{BB962C8B-B14F-4D97-AF65-F5344CB8AC3E}">
        <p14:creationId xmlns:p14="http://schemas.microsoft.com/office/powerpoint/2010/main" val="17569149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developing standards for the Cloud Computing?</a:t>
            </a:r>
          </a:p>
        </p:txBody>
      </p:sp>
      <p:sp>
        <p:nvSpPr>
          <p:cNvPr id="3" name="Content Placeholder 2"/>
          <p:cNvSpPr>
            <a:spLocks noGrp="1"/>
          </p:cNvSpPr>
          <p:nvPr>
            <p:ph idx="1"/>
          </p:nvPr>
        </p:nvSpPr>
        <p:spPr/>
        <p:txBody>
          <a:bodyPr>
            <a:normAutofit/>
          </a:bodyPr>
          <a:lstStyle/>
          <a:p>
            <a:r>
              <a:rPr lang="en-GB" dirty="0"/>
              <a:t>Standards provide common communication </a:t>
            </a:r>
            <a:r>
              <a:rPr lang="en-GB" dirty="0" smtClean="0"/>
              <a:t>protocols</a:t>
            </a:r>
            <a:endParaRPr lang="en-GB" dirty="0"/>
          </a:p>
          <a:p>
            <a:r>
              <a:rPr lang="en-GB" dirty="0"/>
              <a:t>Standards enable interoperability between various applications and infrastructures and consequently prevent the vendor lock-in</a:t>
            </a:r>
          </a:p>
          <a:p>
            <a:r>
              <a:rPr lang="en-GB" dirty="0" smtClean="0"/>
              <a:t>Standards help users </a:t>
            </a:r>
            <a:r>
              <a:rPr lang="en-GB" dirty="0"/>
              <a:t>to evaluate options and plan with </a:t>
            </a:r>
            <a:r>
              <a:rPr lang="en-GB" dirty="0" smtClean="0"/>
              <a:t>confidence</a:t>
            </a:r>
            <a:endParaRPr lang="en-GB" dirty="0"/>
          </a:p>
          <a:p>
            <a:r>
              <a:rPr lang="en-GB" dirty="0" smtClean="0"/>
              <a:t>Standards ensure </a:t>
            </a:r>
            <a:r>
              <a:rPr lang="en-GB" dirty="0"/>
              <a:t>data integrity, availability and </a:t>
            </a:r>
            <a:r>
              <a:rPr lang="en-GB" dirty="0" smtClean="0"/>
              <a:t>confidentiality</a:t>
            </a:r>
            <a:endParaRPr lang="en-GB" dirty="0"/>
          </a:p>
          <a:p>
            <a:r>
              <a:rPr lang="en-GB" dirty="0"/>
              <a:t>Standards provide guidelines and good practices to improve security of cloud services</a:t>
            </a:r>
          </a:p>
          <a:p>
            <a:r>
              <a:rPr lang="en-GB" dirty="0" smtClean="0"/>
              <a:t>Standards </a:t>
            </a:r>
            <a:r>
              <a:rPr lang="en-GB" dirty="0"/>
              <a:t>support transparency and therefore build trust between </a:t>
            </a:r>
            <a:r>
              <a:rPr lang="en-GB" dirty="0" smtClean="0"/>
              <a:t>cloud providers and cloud consumers</a:t>
            </a:r>
            <a:endParaRPr lang="en-GB" dirty="0"/>
          </a:p>
        </p:txBody>
      </p:sp>
    </p:spTree>
    <p:extLst>
      <p:ext uri="{BB962C8B-B14F-4D97-AF65-F5344CB8AC3E}">
        <p14:creationId xmlns:p14="http://schemas.microsoft.com/office/powerpoint/2010/main" val="3708916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Where are technical standards developed?</a:t>
            </a:r>
          </a:p>
        </p:txBody>
      </p:sp>
      <p:sp>
        <p:nvSpPr>
          <p:cNvPr id="3" name="Content Placeholder 2"/>
          <p:cNvSpPr>
            <a:spLocks noGrp="1"/>
          </p:cNvSpPr>
          <p:nvPr>
            <p:ph idx="1"/>
          </p:nvPr>
        </p:nvSpPr>
        <p:spPr/>
        <p:txBody>
          <a:bodyPr>
            <a:normAutofit/>
          </a:bodyPr>
          <a:lstStyle/>
          <a:p>
            <a:r>
              <a:rPr lang="en-GB" sz="3600" dirty="0"/>
              <a:t>Many standards and specifications related to Cloud Computing have been developed by </a:t>
            </a:r>
            <a:r>
              <a:rPr lang="en-GB" sz="3600" dirty="0" smtClean="0"/>
              <a:t>standards developing organizations</a:t>
            </a:r>
          </a:p>
          <a:p>
            <a:r>
              <a:rPr lang="en-GB" sz="3600" dirty="0" smtClean="0"/>
              <a:t>These </a:t>
            </a:r>
            <a:r>
              <a:rPr lang="en-GB" sz="3600" dirty="0"/>
              <a:t>standards are developed within technical committees, with the </a:t>
            </a:r>
            <a:r>
              <a:rPr lang="en-GB" sz="3600" dirty="0" smtClean="0"/>
              <a:t>aim to </a:t>
            </a:r>
            <a:r>
              <a:rPr lang="en-GB" sz="3600" dirty="0"/>
              <a:t>guide and propose solutions for all stakeholders involved in this technology, whether being c</a:t>
            </a:r>
            <a:r>
              <a:rPr lang="en-GB" sz="3600" dirty="0" smtClean="0"/>
              <a:t>loud service </a:t>
            </a:r>
            <a:r>
              <a:rPr lang="en-GB" sz="3600" dirty="0"/>
              <a:t>providers, partners or </a:t>
            </a:r>
            <a:r>
              <a:rPr lang="en-GB" sz="3600" dirty="0" smtClean="0"/>
              <a:t>customers</a:t>
            </a:r>
            <a:endParaRPr lang="en-GB" sz="3600" dirty="0"/>
          </a:p>
        </p:txBody>
      </p:sp>
    </p:spTree>
    <p:extLst>
      <p:ext uri="{BB962C8B-B14F-4D97-AF65-F5344CB8AC3E}">
        <p14:creationId xmlns:p14="http://schemas.microsoft.com/office/powerpoint/2010/main" val="28555355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Where are technical standards developed?</a:t>
            </a:r>
          </a:p>
        </p:txBody>
      </p:sp>
      <p:sp>
        <p:nvSpPr>
          <p:cNvPr id="3" name="Content Placeholder 2"/>
          <p:cNvSpPr>
            <a:spLocks noGrp="1"/>
          </p:cNvSpPr>
          <p:nvPr>
            <p:ph idx="1"/>
          </p:nvPr>
        </p:nvSpPr>
        <p:spPr/>
        <p:txBody>
          <a:bodyPr>
            <a:normAutofit/>
          </a:bodyPr>
          <a:lstStyle/>
          <a:p>
            <a:r>
              <a:rPr lang="en-GB" sz="4000" dirty="0"/>
              <a:t>At the international level, the three recognized standardization organizations are the:</a:t>
            </a:r>
          </a:p>
          <a:p>
            <a:pPr lvl="1"/>
            <a:r>
              <a:rPr lang="en-GB" sz="3600" dirty="0" smtClean="0"/>
              <a:t>International </a:t>
            </a:r>
            <a:r>
              <a:rPr lang="en-GB" sz="3600" dirty="0"/>
              <a:t>Organization for Standardization (ISO</a:t>
            </a:r>
            <a:r>
              <a:rPr lang="en-GB" sz="3600" dirty="0" smtClean="0"/>
              <a:t>)</a:t>
            </a:r>
            <a:endParaRPr lang="en-GB" sz="3600" dirty="0"/>
          </a:p>
          <a:p>
            <a:pPr lvl="1"/>
            <a:r>
              <a:rPr lang="en-GB" sz="3600" dirty="0" smtClean="0"/>
              <a:t>International </a:t>
            </a:r>
            <a:r>
              <a:rPr lang="en-GB" sz="3600" dirty="0" err="1"/>
              <a:t>Electrotechnical</a:t>
            </a:r>
            <a:r>
              <a:rPr lang="en-GB" sz="3600" dirty="0"/>
              <a:t> Commission (IEC</a:t>
            </a:r>
            <a:r>
              <a:rPr lang="en-GB" sz="3600" dirty="0" smtClean="0"/>
              <a:t>)</a:t>
            </a:r>
            <a:endParaRPr lang="en-GB" sz="3600" dirty="0"/>
          </a:p>
          <a:p>
            <a:pPr lvl="1"/>
            <a:r>
              <a:rPr lang="en-GB" sz="3600" dirty="0" smtClean="0"/>
              <a:t>International </a:t>
            </a:r>
            <a:r>
              <a:rPr lang="en-GB" sz="3600" dirty="0"/>
              <a:t>Telecommunication Union’s Telecommunication Standardization </a:t>
            </a:r>
            <a:r>
              <a:rPr lang="en-GB" sz="3600" dirty="0" smtClean="0"/>
              <a:t>Sector (</a:t>
            </a:r>
            <a:r>
              <a:rPr lang="en-GB" sz="3600" dirty="0"/>
              <a:t>ITU-T</a:t>
            </a:r>
            <a:r>
              <a:rPr lang="en-GB" sz="3600" dirty="0" smtClean="0"/>
              <a:t>)</a:t>
            </a:r>
          </a:p>
          <a:p>
            <a:endParaRPr lang="en-GB" sz="40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4018" y="4396635"/>
            <a:ext cx="5485357" cy="2742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94740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Where are technical standards developed?</a:t>
            </a:r>
          </a:p>
        </p:txBody>
      </p:sp>
      <p:sp>
        <p:nvSpPr>
          <p:cNvPr id="3" name="Content Placeholder 2"/>
          <p:cNvSpPr>
            <a:spLocks noGrp="1"/>
          </p:cNvSpPr>
          <p:nvPr>
            <p:ph idx="1"/>
          </p:nvPr>
        </p:nvSpPr>
        <p:spPr/>
        <p:txBody>
          <a:bodyPr/>
          <a:lstStyle/>
          <a:p>
            <a:r>
              <a:rPr lang="en-GB" dirty="0"/>
              <a:t>The main technical committees active in Cloud Computing </a:t>
            </a:r>
            <a:r>
              <a:rPr lang="en-GB" dirty="0" smtClean="0"/>
              <a:t>standardization</a:t>
            </a:r>
          </a:p>
          <a:p>
            <a:pPr lvl="1"/>
            <a:r>
              <a:rPr lang="en-GB" sz="2800" dirty="0"/>
              <a:t>ISO/IEC JTC 1/SC </a:t>
            </a:r>
            <a:r>
              <a:rPr lang="en-GB" sz="2800" dirty="0" smtClean="0"/>
              <a:t>38 “</a:t>
            </a:r>
            <a:r>
              <a:rPr lang="en-GB" sz="2800" dirty="0"/>
              <a:t>Cloud Computing and Distributed Platforms</a:t>
            </a:r>
            <a:r>
              <a:rPr lang="en-GB" sz="2800" dirty="0" smtClean="0"/>
              <a:t>”</a:t>
            </a:r>
          </a:p>
          <a:p>
            <a:pPr lvl="1"/>
            <a:r>
              <a:rPr lang="en-GB" sz="2800" dirty="0" smtClean="0"/>
              <a:t>ITU-T/SG 13 “</a:t>
            </a:r>
            <a:r>
              <a:rPr lang="en-GB" sz="2800" dirty="0"/>
              <a:t>Future networks and emerging network technologies</a:t>
            </a:r>
            <a:r>
              <a:rPr lang="en-GB" sz="2800" dirty="0" smtClean="0"/>
              <a:t>”</a:t>
            </a:r>
          </a:p>
          <a:p>
            <a:pPr lvl="1"/>
            <a:r>
              <a:rPr lang="en-GB" sz="2800" dirty="0"/>
              <a:t>ISO/IEC JTC 1/SC </a:t>
            </a:r>
            <a:r>
              <a:rPr lang="en-GB" sz="2800" dirty="0" smtClean="0"/>
              <a:t>27 “</a:t>
            </a:r>
            <a:r>
              <a:rPr lang="en-GB" sz="2800" dirty="0"/>
              <a:t>Information security, cybersecurity and privacy protection</a:t>
            </a:r>
            <a:r>
              <a:rPr lang="en-GB" sz="2800" dirty="0" smtClean="0"/>
              <a:t>”</a:t>
            </a:r>
          </a:p>
          <a:p>
            <a:pPr lvl="1"/>
            <a:r>
              <a:rPr lang="en-GB" sz="2800" dirty="0" smtClean="0"/>
              <a:t>ITU-T/SG 17 “</a:t>
            </a:r>
            <a:r>
              <a:rPr lang="en-GB" sz="2800" dirty="0"/>
              <a:t>Security”</a:t>
            </a:r>
          </a:p>
          <a:p>
            <a:endParaRPr lang="en-GB" dirty="0"/>
          </a:p>
        </p:txBody>
      </p:sp>
    </p:spTree>
    <p:extLst>
      <p:ext uri="{BB962C8B-B14F-4D97-AF65-F5344CB8AC3E}">
        <p14:creationId xmlns:p14="http://schemas.microsoft.com/office/powerpoint/2010/main" val="38769756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Where are technical standards developed?</a:t>
            </a:r>
          </a:p>
        </p:txBody>
      </p:sp>
      <p:sp>
        <p:nvSpPr>
          <p:cNvPr id="3" name="Content Placeholder 2"/>
          <p:cNvSpPr>
            <a:spLocks noGrp="1"/>
          </p:cNvSpPr>
          <p:nvPr>
            <p:ph idx="1"/>
          </p:nvPr>
        </p:nvSpPr>
        <p:spPr/>
        <p:txBody>
          <a:bodyPr/>
          <a:lstStyle/>
          <a:p>
            <a:r>
              <a:rPr lang="en-GB" dirty="0"/>
              <a:t>The main technical committees active in Cloud Computing </a:t>
            </a:r>
            <a:r>
              <a:rPr lang="en-GB" dirty="0" smtClean="0"/>
              <a:t>standardization</a:t>
            </a:r>
          </a:p>
          <a:p>
            <a:pPr lvl="1"/>
            <a:r>
              <a:rPr lang="en-GB" sz="2800" dirty="0"/>
              <a:t>ISO/IEC JTC 1/SC </a:t>
            </a:r>
            <a:r>
              <a:rPr lang="en-GB" sz="2800" dirty="0" smtClean="0"/>
              <a:t>38 “</a:t>
            </a:r>
            <a:r>
              <a:rPr lang="en-GB" sz="2800" dirty="0"/>
              <a:t>Cloud Computing and Distributed Platforms</a:t>
            </a:r>
            <a:r>
              <a:rPr lang="en-GB" sz="2800" dirty="0" smtClean="0"/>
              <a:t>”</a:t>
            </a:r>
          </a:p>
          <a:p>
            <a:pPr lvl="1"/>
            <a:r>
              <a:rPr lang="en-GB" sz="2800" dirty="0" smtClean="0">
                <a:solidFill>
                  <a:srgbClr val="FF0000"/>
                </a:solidFill>
              </a:rPr>
              <a:t>ITU-T/SG 13 “</a:t>
            </a:r>
            <a:r>
              <a:rPr lang="en-GB" sz="2800" dirty="0">
                <a:solidFill>
                  <a:srgbClr val="FF0000"/>
                </a:solidFill>
              </a:rPr>
              <a:t>Future networks and emerging network technologies</a:t>
            </a:r>
            <a:r>
              <a:rPr lang="en-GB" sz="2800" dirty="0" smtClean="0">
                <a:solidFill>
                  <a:srgbClr val="FF0000"/>
                </a:solidFill>
              </a:rPr>
              <a:t>”</a:t>
            </a:r>
          </a:p>
          <a:p>
            <a:pPr lvl="1"/>
            <a:r>
              <a:rPr lang="en-GB" sz="2800" dirty="0"/>
              <a:t>ISO/IEC JTC 1/SC </a:t>
            </a:r>
            <a:r>
              <a:rPr lang="en-GB" sz="2800" dirty="0" smtClean="0"/>
              <a:t>27 “</a:t>
            </a:r>
            <a:r>
              <a:rPr lang="en-GB" sz="2800" dirty="0"/>
              <a:t>Information security, cybersecurity and privacy protection</a:t>
            </a:r>
            <a:r>
              <a:rPr lang="en-GB" sz="2800" dirty="0" smtClean="0"/>
              <a:t>”</a:t>
            </a:r>
          </a:p>
          <a:p>
            <a:pPr lvl="1"/>
            <a:r>
              <a:rPr lang="en-GB" sz="2800" dirty="0" smtClean="0"/>
              <a:t>ITU-T/SG 17 “</a:t>
            </a:r>
            <a:r>
              <a:rPr lang="en-GB" sz="2800" dirty="0"/>
              <a:t>Security”</a:t>
            </a:r>
          </a:p>
          <a:p>
            <a:endParaRPr lang="en-GB" dirty="0"/>
          </a:p>
        </p:txBody>
      </p:sp>
    </p:spTree>
    <p:extLst>
      <p:ext uri="{BB962C8B-B14F-4D97-AF65-F5344CB8AC3E}">
        <p14:creationId xmlns:p14="http://schemas.microsoft.com/office/powerpoint/2010/main" val="24737160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ITU-T/SG 13 “Future networks and emerging network technologies</a:t>
            </a:r>
            <a:r>
              <a:rPr lang="en-GB" dirty="0" smtClean="0"/>
              <a:t>”</a:t>
            </a:r>
            <a:endParaRPr lang="en-GB" dirty="0"/>
          </a:p>
        </p:txBody>
      </p:sp>
      <p:sp>
        <p:nvSpPr>
          <p:cNvPr id="3" name="Content Placeholder 2"/>
          <p:cNvSpPr>
            <a:spLocks noGrp="1"/>
          </p:cNvSpPr>
          <p:nvPr>
            <p:ph idx="1"/>
          </p:nvPr>
        </p:nvSpPr>
        <p:spPr/>
        <p:txBody>
          <a:bodyPr/>
          <a:lstStyle/>
          <a:p>
            <a:endParaRPr lang="en-GB"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073" y="2165892"/>
            <a:ext cx="10599750" cy="3704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8494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4797</TotalTime>
  <Words>5474</Words>
  <Application>Microsoft Office PowerPoint</Application>
  <PresentationFormat>Custom</PresentationFormat>
  <Paragraphs>605</Paragraphs>
  <Slides>141</Slides>
  <Notes>0</Notes>
  <HiddenSlides>0</HiddenSlides>
  <MMClips>0</MMClips>
  <ScaleCrop>false</ScaleCrop>
  <HeadingPairs>
    <vt:vector size="4" baseType="variant">
      <vt:variant>
        <vt:lpstr>Theme</vt:lpstr>
      </vt:variant>
      <vt:variant>
        <vt:i4>1</vt:i4>
      </vt:variant>
      <vt:variant>
        <vt:lpstr>Slide Titles</vt:lpstr>
      </vt:variant>
      <vt:variant>
        <vt:i4>141</vt:i4>
      </vt:variant>
    </vt:vector>
  </HeadingPairs>
  <TitlesOfParts>
    <vt:vector size="142" baseType="lpstr">
      <vt:lpstr>Office Theme</vt:lpstr>
      <vt:lpstr>Cloud Stakeholders</vt:lpstr>
      <vt:lpstr>Intended learning outcomes</vt:lpstr>
      <vt:lpstr>What is a stakeholder</vt:lpstr>
      <vt:lpstr>Who are cloud stakeholders? </vt:lpstr>
      <vt:lpstr>Cloud Stakeholders</vt:lpstr>
      <vt:lpstr>Cloud Stakeholders</vt:lpstr>
      <vt:lpstr>Operational stakeholders</vt:lpstr>
      <vt:lpstr>Operational stakeholders</vt:lpstr>
      <vt:lpstr>Operational stakeholders</vt:lpstr>
      <vt:lpstr>Cloud provider</vt:lpstr>
      <vt:lpstr>Cloud provider concerns</vt:lpstr>
      <vt:lpstr>Cloud customer/consumer</vt:lpstr>
      <vt:lpstr>Cloud customer/consumer</vt:lpstr>
      <vt:lpstr>Cloud services available to a cloud consumer </vt:lpstr>
      <vt:lpstr>SLA</vt:lpstr>
      <vt:lpstr>SLA</vt:lpstr>
      <vt:lpstr>SLA Example</vt:lpstr>
      <vt:lpstr>SLA questions</vt:lpstr>
      <vt:lpstr>Operational stakeholders</vt:lpstr>
      <vt:lpstr>Operational stakeholders</vt:lpstr>
      <vt:lpstr>End-user </vt:lpstr>
      <vt:lpstr>End user concerns</vt:lpstr>
      <vt:lpstr>Operational stakeholders</vt:lpstr>
      <vt:lpstr>Example - Rain Classroom -  雨课堂</vt:lpstr>
      <vt:lpstr>Example - Rain Classroom -  雨课堂</vt:lpstr>
      <vt:lpstr>Example - Rain Classroom -  雨课堂</vt:lpstr>
      <vt:lpstr>Example - Rain Classroom -  雨课堂</vt:lpstr>
      <vt:lpstr>Operational stakeholders</vt:lpstr>
      <vt:lpstr>Cloud enabler</vt:lpstr>
      <vt:lpstr>Cloud enabler example</vt:lpstr>
      <vt:lpstr>Cloud enabler vs cloud provider</vt:lpstr>
      <vt:lpstr>Why are cloud enablers important?</vt:lpstr>
      <vt:lpstr>Why are cloud enablers important?</vt:lpstr>
      <vt:lpstr>Cloud reseller</vt:lpstr>
      <vt:lpstr>Cloud reseller</vt:lpstr>
      <vt:lpstr>Cloud reseller - example</vt:lpstr>
      <vt:lpstr>Third-party providers</vt:lpstr>
      <vt:lpstr>Third-party providers - example</vt:lpstr>
      <vt:lpstr>Third-party providers - example</vt:lpstr>
      <vt:lpstr>Third-party providers - example</vt:lpstr>
      <vt:lpstr>Third-party providers - example</vt:lpstr>
      <vt:lpstr>Third-party provider challenges </vt:lpstr>
      <vt:lpstr>Cloud Stakeholders</vt:lpstr>
      <vt:lpstr>Cloud Stakeholders</vt:lpstr>
      <vt:lpstr>Developing laws for cloud computing</vt:lpstr>
      <vt:lpstr>Legal issues in cloud computing</vt:lpstr>
      <vt:lpstr>Highly regulated industries</vt:lpstr>
      <vt:lpstr>Summary</vt:lpstr>
      <vt:lpstr>Cloud Computing Standardization and Reference  Architecture</vt:lpstr>
      <vt:lpstr>Cloud Computing Standardization and Reference  Architecture</vt:lpstr>
      <vt:lpstr>Standardization of cloud computing</vt:lpstr>
      <vt:lpstr>Standardization </vt:lpstr>
      <vt:lpstr>Standardization – definition (1) </vt:lpstr>
      <vt:lpstr>Standard</vt:lpstr>
      <vt:lpstr>Standard</vt:lpstr>
      <vt:lpstr>Standard - example</vt:lpstr>
      <vt:lpstr>Standardization  – definition (2) </vt:lpstr>
      <vt:lpstr>Standardization purpose (1)</vt:lpstr>
      <vt:lpstr>Standardization purpose (2)</vt:lpstr>
      <vt:lpstr>Industry standardization examples</vt:lpstr>
      <vt:lpstr>Who creates standards</vt:lpstr>
      <vt:lpstr>Who creates standards</vt:lpstr>
      <vt:lpstr>Standards organization</vt:lpstr>
      <vt:lpstr>Formal vs de facto standards</vt:lpstr>
      <vt:lpstr>Technical standard</vt:lpstr>
      <vt:lpstr>Technical standard</vt:lpstr>
      <vt:lpstr>Types of technical standards</vt:lpstr>
      <vt:lpstr>Standard specification</vt:lpstr>
      <vt:lpstr>Standard test method</vt:lpstr>
      <vt:lpstr>Standard practice/procedure</vt:lpstr>
      <vt:lpstr>Standard guide </vt:lpstr>
      <vt:lpstr>Standard definition </vt:lpstr>
      <vt:lpstr>Standard units</vt:lpstr>
      <vt:lpstr>Standards classification</vt:lpstr>
      <vt:lpstr>Voluntary consensus standards</vt:lpstr>
      <vt:lpstr>Industry standards/ private standards</vt:lpstr>
      <vt:lpstr>Government standards</vt:lpstr>
      <vt:lpstr>Standards availability</vt:lpstr>
      <vt:lpstr>International standard </vt:lpstr>
      <vt:lpstr>Role of international standards</vt:lpstr>
      <vt:lpstr>Technical barriers to trade (1)</vt:lpstr>
      <vt:lpstr>Technical barriers to trade (2)</vt:lpstr>
      <vt:lpstr>Role of international standards</vt:lpstr>
      <vt:lpstr>International standard organizations</vt:lpstr>
      <vt:lpstr>World Standards Cooperation alliance</vt:lpstr>
      <vt:lpstr>ISO - The International Organization for Standardization </vt:lpstr>
      <vt:lpstr>Example</vt:lpstr>
      <vt:lpstr>ISO Standardization process</vt:lpstr>
      <vt:lpstr>Joint technical committee with IEC</vt:lpstr>
      <vt:lpstr>ISO/IEC JTC 1 Scope and mission</vt:lpstr>
      <vt:lpstr>ISO/IEC JTC 1 Structure</vt:lpstr>
      <vt:lpstr>Standardization of cloud computing</vt:lpstr>
      <vt:lpstr>Standardization of cloud computing - definition </vt:lpstr>
      <vt:lpstr>Why developing standards for the Cloud Computing?</vt:lpstr>
      <vt:lpstr>Where are technical standards developed?</vt:lpstr>
      <vt:lpstr>Where are technical standards developed?</vt:lpstr>
      <vt:lpstr>Where are technical standards developed?</vt:lpstr>
      <vt:lpstr>Where are technical standards developed?</vt:lpstr>
      <vt:lpstr>ITU-T/SG 13 “Future networks and emerging network technologies”</vt:lpstr>
      <vt:lpstr>Where are technical standards developed?</vt:lpstr>
      <vt:lpstr>ISO/IEC JTC 1/SC 27 “Information security, cybersecurity and privacy protection”</vt:lpstr>
      <vt:lpstr>Where are technical standards developed?</vt:lpstr>
      <vt:lpstr>ITU-T/SG 17 “Security”</vt:lpstr>
      <vt:lpstr>Where are technical standards developed?</vt:lpstr>
      <vt:lpstr>ISO/IEC JTC 1/SC 38 “Cloud Computing and Distributed Platforms”</vt:lpstr>
      <vt:lpstr>ISO/IEC JTC 1/SC 38 “Cloud Computing and Distributed Platforms”</vt:lpstr>
      <vt:lpstr>ISO/IEC JTC 1/SC 38 “Cloud Computing and Distributed Platforms”</vt:lpstr>
      <vt:lpstr>ISO/IEC JTC 1/SC 38 “Cloud Computing and Distributed Platforms”</vt:lpstr>
      <vt:lpstr>ISO/IEC JTC 1/SC 38</vt:lpstr>
      <vt:lpstr>Member countries</vt:lpstr>
      <vt:lpstr>Scope and mission</vt:lpstr>
      <vt:lpstr>ISO/IEC JTC 1/SC 38 Structure</vt:lpstr>
      <vt:lpstr>WG 3 - CLOUD COMPUTING FUNDAMENTALS (CCF)</vt:lpstr>
      <vt:lpstr>WG 5 – DATA IN CLOUD COMPUTING AND RELATED TECHNOLOGIES</vt:lpstr>
      <vt:lpstr>Standards developed by ISO/IEC JTC 1/SC 38 </vt:lpstr>
      <vt:lpstr>Standards developed by ISO/IEC JTC 1/SC 38 </vt:lpstr>
      <vt:lpstr>ISO/IEC 17203</vt:lpstr>
      <vt:lpstr>ISO/IEC 17788</vt:lpstr>
      <vt:lpstr>ISO/IEC 17789</vt:lpstr>
      <vt:lpstr>ISO/IEC 17826</vt:lpstr>
      <vt:lpstr>ISO/IEC 19086-1</vt:lpstr>
      <vt:lpstr>ISO/IEC 19086-2</vt:lpstr>
      <vt:lpstr>ISO/IEC 19086-3</vt:lpstr>
      <vt:lpstr>ISO/IEC 19941</vt:lpstr>
      <vt:lpstr>ISO/IEC 19944</vt:lpstr>
      <vt:lpstr>ISO/IEC TR 22678</vt:lpstr>
      <vt:lpstr>ISO/IEC TR 23186</vt:lpstr>
      <vt:lpstr>Standards developed by ISO/IEC JTC 1/SC 38 </vt:lpstr>
      <vt:lpstr>ISO/IEC 17963</vt:lpstr>
      <vt:lpstr>Standards developed by ISO/IEC JTC 1/SC 38 </vt:lpstr>
      <vt:lpstr>ISO/IEC 17998</vt:lpstr>
      <vt:lpstr>ISO/IEC 18384-1</vt:lpstr>
      <vt:lpstr>ISO/IEC 18384-1</vt:lpstr>
      <vt:lpstr>ISO/IEC 18384-2</vt:lpstr>
      <vt:lpstr>ISO/IEC 18384-3</vt:lpstr>
      <vt:lpstr>ISO/IEC TR 30102</vt:lpstr>
      <vt:lpstr>Collaborations (1)</vt:lpstr>
      <vt:lpstr>Collaborations (2)</vt:lpstr>
      <vt:lpstr>Collaborations (3)</vt:lpstr>
      <vt:lpstr>Importance of foundational standards</vt:lpstr>
      <vt:lpstr>Importance of foundational standards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RainClasroom test</dc:title>
  <dc:creator>Joanna Siebert</dc:creator>
  <cp:lastModifiedBy>lenovo</cp:lastModifiedBy>
  <cp:revision>247</cp:revision>
  <cp:lastPrinted>2023-11-01T03:49:37Z</cp:lastPrinted>
  <dcterms:created xsi:type="dcterms:W3CDTF">2020-03-15T08:11:10Z</dcterms:created>
  <dcterms:modified xsi:type="dcterms:W3CDTF">2023-11-15T08:02:08Z</dcterms:modified>
</cp:coreProperties>
</file>